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6" r:id="rId2"/>
    <p:sldId id="261" r:id="rId3"/>
    <p:sldId id="265" r:id="rId4"/>
    <p:sldId id="258" r:id="rId5"/>
    <p:sldId id="263" r:id="rId6"/>
    <p:sldId id="257" r:id="rId7"/>
    <p:sldId id="264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B0EF3-8B6F-4321-B8D8-FB2885A0D4DC}" type="datetimeFigureOut">
              <a:rPr lang="th-TH" smtClean="0"/>
              <a:pPr/>
              <a:t>04/02/59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4AA4-3E34-4BB8-883F-3C136619C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16" idx="2"/>
          </p:cNvCxnSpPr>
          <p:nvPr/>
        </p:nvCxnSpPr>
        <p:spPr>
          <a:xfrm>
            <a:off x="2712914" y="2780928"/>
            <a:ext cx="13741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</p:cNvCxnSpPr>
          <p:nvPr/>
        </p:nvCxnSpPr>
        <p:spPr>
          <a:xfrm flipH="1">
            <a:off x="808050" y="1635671"/>
            <a:ext cx="61454" cy="4313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03648" y="44624"/>
            <a:ext cx="6146800" cy="344488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19050">
            <a:solidFill>
              <a:srgbClr val="40A7C2"/>
            </a:solidFill>
            <a:miter lim="800000"/>
            <a:headEnd/>
            <a:tailEnd/>
          </a:ln>
          <a:effectLst>
            <a:outerShdw dist="50209" dir="2438306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กระบวนการขับเคลื่อนงานนโยบายของรัฐบาลให้เกิดผลในพื้นที่ 8 จังหวัดภาคเหนือ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44500" y="287793"/>
            <a:ext cx="327100" cy="328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1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504" y="692696"/>
            <a:ext cx="1524000" cy="942975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ศูนย์เรียนรู้</a:t>
            </a:r>
            <a:endParaRPr kumimoji="0" lang="en-US" sz="1600" b="1" i="0" u="sng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ภาคเหนือ 103 ศูนย์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ทั่วประเทศ 882 ศูนย์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504" y="1844824"/>
            <a:ext cx="1685925" cy="108585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เกษตรกรต้นแบบ</a:t>
            </a:r>
            <a:endParaRPr kumimoji="0" lang="en-US" sz="14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เป็น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ประสบความสำเร็จ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เป็นที่ยอมรับ/เป็นแบบอย่าง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7504" y="3212976"/>
            <a:ext cx="1685925" cy="108585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แปลงเรียนรู้</a:t>
            </a:r>
            <a:endParaRPr kumimoji="0" lang="en-US" sz="14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เป็นแปลงเกษตรกรต้นแบบ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สาธิตวิธี/สาธิตผล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ปรับปรุง/ปรับเปลี่ยนการผลิต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7504" y="4509120"/>
            <a:ext cx="1685925" cy="1247775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ฐานการเรียนรู้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สอดคล้องกับหลักสูตร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เรียนรู้จากของจริง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เรียนรู้เฉพาะเรื่อง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มีข้อมูล/องค์ความรู้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7504" y="5949280"/>
            <a:ext cx="1685925" cy="81915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หลักสูตรการเรียนรู้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เนื้อหาวิชา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วิธี/แผนการเรียนรู้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1619672" y="980728"/>
            <a:ext cx="280987" cy="244475"/>
          </a:xfrm>
          <a:prstGeom prst="leftRightArrow">
            <a:avLst>
              <a:gd name="adj1" fmla="val 50000"/>
              <a:gd name="adj2" fmla="val 22987"/>
            </a:avLst>
          </a:prstGeom>
          <a:solidFill>
            <a:srgbClr val="FF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07704" y="685825"/>
            <a:ext cx="1449387" cy="942975"/>
          </a:xfrm>
          <a:prstGeom prst="rect">
            <a:avLst/>
          </a:prstGeom>
          <a:solidFill>
            <a:srgbClr val="FF33CC"/>
          </a:solidFill>
          <a:ln w="9525">
            <a:solidFill>
              <a:srgbClr val="490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แปลงใหญ่</a:t>
            </a:r>
            <a:endParaRPr kumimoji="0" lang="en-US" sz="2200" b="1" i="0" u="sng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ภาคเหนือ 29 แปลง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2463924" y="1648644"/>
            <a:ext cx="282575" cy="242887"/>
          </a:xfrm>
          <a:prstGeom prst="leftRightArrow">
            <a:avLst>
              <a:gd name="adj1" fmla="val 50000"/>
              <a:gd name="adj2" fmla="val 23268"/>
            </a:avLst>
          </a:prstGeom>
          <a:solidFill>
            <a:srgbClr val="FF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051720" y="1972890"/>
            <a:ext cx="1322387" cy="808038"/>
          </a:xfrm>
          <a:prstGeom prst="rect">
            <a:avLst/>
          </a:prstGeom>
          <a:solidFill>
            <a:srgbClr val="6600CC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Zoning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2051720" y="1644278"/>
            <a:ext cx="327100" cy="328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Calibri" pitchFamily="34" charset="0"/>
                <a:cs typeface="Cordia New" pitchFamily="34" charset="-34"/>
              </a:rPr>
              <a:t>3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1767502" y="505346"/>
            <a:ext cx="327100" cy="328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Calibri" pitchFamily="34" charset="0"/>
                <a:cs typeface="Cordia New" pitchFamily="34" charset="-34"/>
              </a:rPr>
              <a:t>2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3030025">
            <a:off x="1734873" y="1692724"/>
            <a:ext cx="280987" cy="244475"/>
          </a:xfrm>
          <a:prstGeom prst="leftRightArrow">
            <a:avLst>
              <a:gd name="adj1" fmla="val 50000"/>
              <a:gd name="adj2" fmla="val 22987"/>
            </a:avLst>
          </a:prstGeom>
          <a:solidFill>
            <a:srgbClr val="FF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051720" y="2996952"/>
            <a:ext cx="1270000" cy="1208088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แผนที่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Zoning </a:t>
            </a: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ชนิดพืช ลำไย ข้าว ข้าวโพดเลี้ยงสัตว์ เปรียบเทียบกับพื้นที่ปลูกจริง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117998" y="4365104"/>
            <a:ext cx="1085850" cy="366712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</a:t>
            </a:r>
            <a:r>
              <a:rPr kumimoji="0" lang="en-US" sz="16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S</a:t>
            </a:r>
            <a:r>
              <a:rPr kumimoji="0" lang="en-US" sz="16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S</a:t>
            </a:r>
            <a:r>
              <a:rPr kumimoji="0" lang="en-US" sz="16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/N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123728" y="4941168"/>
            <a:ext cx="1085850" cy="81915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เทคโนโลยี</a:t>
            </a: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ที่เหมาะสมแต่ละ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Zoning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979713" y="5877272"/>
            <a:ext cx="3168352" cy="908720"/>
          </a:xfrm>
          <a:prstGeom prst="rect">
            <a:avLst/>
          </a:prstGeom>
          <a:solidFill>
            <a:srgbClr val="FF99FF"/>
          </a:solidFill>
          <a:ln w="12700">
            <a:solidFill>
              <a:srgbClr val="0000FF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ประโยชน์ที่ได้รับจากการ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Zoning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เพิ่มประสิทธิภาพการผลิต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	-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มีการเพิ่มมูลค่า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ลดต้นทุนการผลิต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	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มีช่องทางการตลาด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มีการอนุรักษ์สิ่งแวดล้อม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3419872" y="692696"/>
            <a:ext cx="1524000" cy="89535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490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การพัฒนาเกษตรกร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Smart Group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Smart farmer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5076057" y="692696"/>
            <a:ext cx="1224136" cy="88265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490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product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เพิ่มมูลค่า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แปรรูป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6372200" y="692696"/>
            <a:ext cx="1285875" cy="906462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490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เครือข่าย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เครือข่ายการผลิต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เครือข่ายการตลาด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740352" y="404664"/>
            <a:ext cx="1362075" cy="1200150"/>
          </a:xfrm>
          <a:prstGeom prst="rect">
            <a:avLst/>
          </a:prstGeom>
          <a:solidFill>
            <a:srgbClr val="99FF33"/>
          </a:solidFill>
          <a:ln w="9525">
            <a:solidFill>
              <a:srgbClr val="490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sng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ระบบตลาด</a:t>
            </a:r>
            <a:endParaRPr kumimoji="0" lang="en-US" sz="2000" b="1" i="0" u="sng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ทั่วไป</a:t>
            </a: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– PPP.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Contract framing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Modern Trade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3630701" y="1988840"/>
            <a:ext cx="1441365" cy="619125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ศูนย์เรียนรู้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(ทางการ)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ครบ 4 องค์ประกอบ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558777" y="2780928"/>
            <a:ext cx="1524000" cy="619125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ศูนย์เรียนรู้</a:t>
            </a: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(ไม่ทางการ)</a:t>
            </a:r>
            <a:endParaRPr kumimoji="0" lang="en-US" sz="1600" b="1" i="0" u="sng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ฐานเรียนรู้เฉพาะด้าน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3563295" y="3501009"/>
            <a:ext cx="1508771" cy="928124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แปลงเรียนรู้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(เฉพาะทาง)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ลำไย (การตัดแต่งกิ่ง)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ข้าว (การไถกลบ)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ข้าวโพดเลี้ยงสัตว์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3622032" y="4725144"/>
            <a:ext cx="1450034" cy="8255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แปลงเรียนรู้</a:t>
            </a: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(อื่น ๆ)</a:t>
            </a:r>
            <a:endParaRPr kumimoji="0" lang="en-US" sz="1600" b="1" i="0" u="sng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เกษตรอินทรีย์</a:t>
            </a: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GAP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3505766" y="2357430"/>
            <a:ext cx="0" cy="2938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V="1">
            <a:off x="3516783" y="2348880"/>
            <a:ext cx="129562" cy="8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>
            <a:off x="3516783" y="5286388"/>
            <a:ext cx="107337" cy="9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" name="ตัวเชื่อมต่อตรง 28"/>
          <p:cNvSpPr>
            <a:spLocks noChangeShapeType="1"/>
          </p:cNvSpPr>
          <p:nvPr/>
        </p:nvSpPr>
        <p:spPr bwMode="auto">
          <a:xfrm flipH="1">
            <a:off x="3406800" y="1770088"/>
            <a:ext cx="13072" cy="194265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>
            <a:off x="3406800" y="3712741"/>
            <a:ext cx="93630" cy="20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>
            <a:off x="2771800" y="1772816"/>
            <a:ext cx="63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2771800" y="1644278"/>
            <a:ext cx="0" cy="125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5535249" y="1988840"/>
            <a:ext cx="1728192" cy="355600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680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ประโยชน์ที่เกษตรกรได้รับ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5572132" y="2531854"/>
            <a:ext cx="1592156" cy="648072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680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ลดต้นทุน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ลดปริมาณปัจจัยการผลิต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ลดต้นทุนการผลิต/มีรายได้ที่เพิ่มขึ้น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5715008" y="3406966"/>
            <a:ext cx="1449280" cy="834901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31849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ปริมาณผลผลิตสูงขึ้น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คุณภาพผลผลิตดีขึ้น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ผลผลิตมีมูลค่าสูงขึ้น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5491181" y="4420984"/>
            <a:ext cx="1728192" cy="1080120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31849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ช่องทางการตลาด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สามารถต่อรองราคาผลผลิต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มีจำนวนแหล่งรับซื้อเพิ่มขึ้น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ผู้ซื้อและเกษตรกรวางแผนการผลิตร่วม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แก้ปัญหาราคาตกต่ำ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484341" y="5701000"/>
            <a:ext cx="1785950" cy="1014148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6809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อนุรักษ์สิ่งแวดล้อม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ปลอดภัยต่อผู้ผลิต ผู้บริโภค และ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สิ่งแวดล้อม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ใช้ปุ๋ยอินทรีย์ ปุ๋ยหมัก ชีวภาพ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h-TH" sz="12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ป้องกันศัตรูพืช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" name="กล่องข้อความ 2"/>
          <p:cNvSpPr txBox="1">
            <a:spLocks noChangeArrowheads="1"/>
          </p:cNvSpPr>
          <p:nvPr/>
        </p:nvSpPr>
        <p:spPr bwMode="auto">
          <a:xfrm>
            <a:off x="7380312" y="2348880"/>
            <a:ext cx="1474738" cy="41714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rdia New" pitchFamily="34" charset="-34"/>
                <a:ea typeface="Angsana New" pitchFamily="18" charset="-34"/>
                <a:cs typeface="Cordia New" pitchFamily="34" charset="-34"/>
              </a:rPr>
              <a:t>ชุมชนมีความยั่งยืน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6" name="AutoShape 40"/>
          <p:cNvSpPr>
            <a:spLocks noChangeArrowheads="1"/>
          </p:cNvSpPr>
          <p:nvPr/>
        </p:nvSpPr>
        <p:spPr bwMode="auto">
          <a:xfrm rot="16200000">
            <a:off x="8014097" y="2867224"/>
            <a:ext cx="282575" cy="254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7452320" y="3212976"/>
            <a:ext cx="1403648" cy="89058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00B05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แหล่งท่องเที่ยว</a:t>
            </a:r>
            <a:endParaRPr kumimoji="0" lang="en-US" sz="16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</a:t>
            </a: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รายได้เพิ่ม</a:t>
            </a: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สุขภาพดี /มีคุณภาพชีวิตดี</a:t>
            </a: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7429520" y="4537499"/>
            <a:ext cx="1428760" cy="1111415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03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กลุ่มวิสาหกิจ/กลุ่มธรรมชาติ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(เพิ่มมูลค่าผลผลิต)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แปรรูป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 ผลิตภัณฑ์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7643834" y="5929330"/>
            <a:ext cx="1071570" cy="642942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03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ชุมชนดี/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สิ่งแวดล้อมดี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2092" name="ลูกศรเชื่อมต่อแบบตรง 338"/>
          <p:cNvCxnSpPr>
            <a:cxnSpLocks noChangeShapeType="1"/>
          </p:cNvCxnSpPr>
          <p:nvPr/>
        </p:nvCxnSpPr>
        <p:spPr bwMode="auto">
          <a:xfrm>
            <a:off x="8862318" y="5085336"/>
            <a:ext cx="166687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93" name="ลูกศรเชื่อมต่อแบบตรง 339"/>
          <p:cNvCxnSpPr>
            <a:cxnSpLocks noChangeShapeType="1"/>
          </p:cNvCxnSpPr>
          <p:nvPr/>
        </p:nvCxnSpPr>
        <p:spPr bwMode="auto">
          <a:xfrm>
            <a:off x="8786842" y="6215082"/>
            <a:ext cx="200025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94" name="ลูกศรเชื่อมต่อแบบตรง 340"/>
          <p:cNvCxnSpPr>
            <a:cxnSpLocks noChangeShapeType="1"/>
          </p:cNvCxnSpPr>
          <p:nvPr/>
        </p:nvCxnSpPr>
        <p:spPr bwMode="auto">
          <a:xfrm flipH="1">
            <a:off x="8684518" y="3429000"/>
            <a:ext cx="3429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0" name="ตัวเชื่อมต่อตรง 337"/>
          <p:cNvSpPr>
            <a:spLocks noChangeShapeType="1"/>
          </p:cNvSpPr>
          <p:nvPr/>
        </p:nvSpPr>
        <p:spPr bwMode="auto">
          <a:xfrm flipH="1">
            <a:off x="8990776" y="3429000"/>
            <a:ext cx="45719" cy="278608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2096" name="ลูกศรเชื่อมต่อแบบตรง 358"/>
          <p:cNvCxnSpPr>
            <a:cxnSpLocks noChangeShapeType="1"/>
          </p:cNvCxnSpPr>
          <p:nvPr/>
        </p:nvCxnSpPr>
        <p:spPr bwMode="auto">
          <a:xfrm>
            <a:off x="7200702" y="5081796"/>
            <a:ext cx="225425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97" name="ลูกศรเชื่อมต่อแบบตรง 358"/>
          <p:cNvCxnSpPr>
            <a:cxnSpLocks noChangeShapeType="1"/>
          </p:cNvCxnSpPr>
          <p:nvPr/>
        </p:nvCxnSpPr>
        <p:spPr bwMode="auto">
          <a:xfrm>
            <a:off x="7462571" y="6215082"/>
            <a:ext cx="142876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98" name="ลูกศรเชื่อมต่อแบบตรง 356"/>
          <p:cNvCxnSpPr>
            <a:cxnSpLocks noChangeShapeType="1"/>
          </p:cNvCxnSpPr>
          <p:nvPr/>
        </p:nvCxnSpPr>
        <p:spPr bwMode="auto">
          <a:xfrm>
            <a:off x="6300192" y="2348880"/>
            <a:ext cx="0" cy="168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99" name="ลูกศรเชื่อมต่อแบบตรง 356"/>
          <p:cNvCxnSpPr>
            <a:cxnSpLocks noChangeShapeType="1"/>
          </p:cNvCxnSpPr>
          <p:nvPr/>
        </p:nvCxnSpPr>
        <p:spPr bwMode="auto">
          <a:xfrm>
            <a:off x="6300192" y="3216657"/>
            <a:ext cx="0" cy="168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00" name="ลูกศรเชื่อมต่อแบบตรง 356"/>
          <p:cNvCxnSpPr>
            <a:cxnSpLocks noChangeShapeType="1"/>
          </p:cNvCxnSpPr>
          <p:nvPr/>
        </p:nvCxnSpPr>
        <p:spPr bwMode="auto">
          <a:xfrm>
            <a:off x="6300192" y="4268837"/>
            <a:ext cx="0" cy="168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01" name="ลูกศรเชื่อมต่อแบบตรง 356"/>
          <p:cNvCxnSpPr>
            <a:cxnSpLocks noChangeShapeType="1"/>
          </p:cNvCxnSpPr>
          <p:nvPr/>
        </p:nvCxnSpPr>
        <p:spPr bwMode="auto">
          <a:xfrm>
            <a:off x="6297184" y="5528072"/>
            <a:ext cx="0" cy="168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" name="AutoShape 54"/>
          <p:cNvSpPr>
            <a:spLocks noChangeArrowheads="1"/>
          </p:cNvSpPr>
          <p:nvPr/>
        </p:nvSpPr>
        <p:spPr bwMode="auto">
          <a:xfrm>
            <a:off x="5143504" y="3786190"/>
            <a:ext cx="236538" cy="236537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2103" name="AutoShape 55"/>
          <p:cNvCxnSpPr>
            <a:cxnSpLocks noChangeShapeType="1"/>
            <a:stCxn id="52" idx="0"/>
          </p:cNvCxnSpPr>
          <p:nvPr/>
        </p:nvCxnSpPr>
        <p:spPr bwMode="auto">
          <a:xfrm rot="5400000" flipH="1">
            <a:off x="5085341" y="2262515"/>
            <a:ext cx="8543" cy="1812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2" name="ตัวเชื่อมต่อตรง 342"/>
          <p:cNvSpPr>
            <a:spLocks noChangeShapeType="1"/>
          </p:cNvSpPr>
          <p:nvPr/>
        </p:nvSpPr>
        <p:spPr bwMode="auto">
          <a:xfrm flipH="1">
            <a:off x="5134538" y="2357430"/>
            <a:ext cx="45719" cy="285752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cxnSp>
        <p:nvCxnSpPr>
          <p:cNvPr id="2105" name="AutoShape 57"/>
          <p:cNvCxnSpPr>
            <a:cxnSpLocks noChangeShapeType="1"/>
            <a:stCxn id="52" idx="1"/>
          </p:cNvCxnSpPr>
          <p:nvPr/>
        </p:nvCxnSpPr>
        <p:spPr bwMode="auto">
          <a:xfrm rot="16200000" flipV="1">
            <a:off x="5067585" y="5147998"/>
            <a:ext cx="794" cy="133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 flipV="1">
            <a:off x="5357818" y="2204864"/>
            <a:ext cx="185087" cy="96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07" name="AutoShape 59"/>
          <p:cNvCxnSpPr>
            <a:cxnSpLocks noChangeShapeType="1"/>
          </p:cNvCxnSpPr>
          <p:nvPr/>
        </p:nvCxnSpPr>
        <p:spPr bwMode="auto">
          <a:xfrm rot="5400000">
            <a:off x="3409626" y="4179099"/>
            <a:ext cx="3929091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08" name="AutoShape 60"/>
          <p:cNvCxnSpPr>
            <a:cxnSpLocks noChangeShapeType="1"/>
          </p:cNvCxnSpPr>
          <p:nvPr/>
        </p:nvCxnSpPr>
        <p:spPr bwMode="auto">
          <a:xfrm>
            <a:off x="5363154" y="6143644"/>
            <a:ext cx="1444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0" name="Oval 3"/>
          <p:cNvSpPr>
            <a:spLocks noChangeArrowheads="1"/>
          </p:cNvSpPr>
          <p:nvPr/>
        </p:nvSpPr>
        <p:spPr bwMode="auto">
          <a:xfrm>
            <a:off x="7429520" y="4143380"/>
            <a:ext cx="327100" cy="328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Calibri" pitchFamily="34" charset="0"/>
                <a:cs typeface="Cordia New" pitchFamily="34" charset="-34"/>
              </a:rPr>
              <a:t>4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1" name="Oval 3"/>
          <p:cNvSpPr>
            <a:spLocks noChangeArrowheads="1"/>
          </p:cNvSpPr>
          <p:nvPr/>
        </p:nvSpPr>
        <p:spPr bwMode="auto">
          <a:xfrm>
            <a:off x="7358082" y="2857496"/>
            <a:ext cx="327100" cy="328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Calibri" pitchFamily="34" charset="0"/>
                <a:cs typeface="Cordia New" pitchFamily="34" charset="-34"/>
              </a:rPr>
              <a:t>5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14282" y="71791"/>
            <a:ext cx="8656668" cy="3261624"/>
            <a:chOff x="495" y="373"/>
            <a:chExt cx="16035" cy="5361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079" y="1630"/>
              <a:ext cx="3495" cy="645"/>
            </a:xfrm>
            <a:prstGeom prst="rect">
              <a:avLst/>
            </a:prstGeom>
            <a:gradFill rotWithShape="1">
              <a:gsLst>
                <a:gs pos="0">
                  <a:srgbClr val="9B2D2A"/>
                </a:gs>
                <a:gs pos="80000">
                  <a:srgbClr val="CB3D3A"/>
                </a:gs>
                <a:gs pos="100000">
                  <a:srgbClr val="CE3B37"/>
                </a:gs>
              </a:gsLst>
              <a:lin ang="16200000"/>
            </a:gradFill>
            <a:ln w="9525">
              <a:solidFill>
                <a:srgbClr val="BC4542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ศูนย์เรียนรู้ ฯ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“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ข้าว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”</a:t>
              </a:r>
              <a:endPara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95" y="2695"/>
              <a:ext cx="4755" cy="2486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0A7C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ฐานเรียนรู้ที่ควรมี</a:t>
              </a:r>
              <a:endPara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การผลิตเมล็ดพันธุ์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การผลิตและการใช้ปุ๋ยหมัก ปุ๋ยอินทรีย์ สาร</a:t>
              </a:r>
              <a:r>
                <a:rPr kumimoji="0" lang="th-TH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ชีว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ภัณฑ์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เพื่อลด/ทดแทนสารเคมี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การทำนาโยน(การดำนาต้นเดียว)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4.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การเพิ่มมูลค่าผลผลิตข้าว (แปรรูป, ข้าวกล้อง, รำข้าว)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5.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การเรียนรู้หยุดเผา</a:t>
              </a:r>
              <a:endPara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6570" y="1630"/>
              <a:ext cx="3960" cy="645"/>
            </a:xfrm>
            <a:prstGeom prst="rect">
              <a:avLst/>
            </a:prstGeom>
            <a:gradFill rotWithShape="1">
              <a:gsLst>
                <a:gs pos="0">
                  <a:srgbClr val="9B2D2A"/>
                </a:gs>
                <a:gs pos="80000">
                  <a:srgbClr val="CB3D3A"/>
                </a:gs>
                <a:gs pos="100000">
                  <a:srgbClr val="CE3B37"/>
                </a:gs>
              </a:gsLst>
              <a:lin ang="16200000"/>
            </a:gradFill>
            <a:ln w="9525">
              <a:solidFill>
                <a:srgbClr val="BC4542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ศูนย์เรียนรู้ ฯ 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“</a:t>
              </a: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ข้าวโพดเลี้ยงสัตว์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”</a:t>
              </a:r>
              <a:endParaRPr kumimoji="0" lang="th-TH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2194" y="1630"/>
              <a:ext cx="3495" cy="645"/>
            </a:xfrm>
            <a:prstGeom prst="rect">
              <a:avLst/>
            </a:prstGeom>
            <a:gradFill rotWithShape="1">
              <a:gsLst>
                <a:gs pos="0">
                  <a:srgbClr val="9B2D2A"/>
                </a:gs>
                <a:gs pos="80000">
                  <a:srgbClr val="CB3D3A"/>
                </a:gs>
                <a:gs pos="100000">
                  <a:srgbClr val="CE3B37"/>
                </a:gs>
              </a:gsLst>
              <a:lin ang="16200000"/>
            </a:gradFill>
            <a:ln w="9525">
              <a:solidFill>
                <a:srgbClr val="BC4542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ศูนย์เรียนรู้ ฯ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“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ลำไย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”</a:t>
              </a:r>
              <a:endPara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6180" y="2695"/>
              <a:ext cx="4658" cy="2486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ฐานเรียนรู้ที่ควรมี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การใช้พันธุ์พืชที่เหมาะสมกับพื้นที่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การลดต้นทุนสารเคมี/ปุ๋ยเคมี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4.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การลดความชื้นในเมล็ดเพื่อป้องกันเชื้อรา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5.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การตัดตอซังข้าวโพดเลี้ยงสัตว์ให้ปลวกกินเพื่อลดการ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ใช้ปุ๋ยเคมี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6.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การหยุดเผาในพื้นที่ปลูกข้าวโพดเลี้ยงสัตว์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8443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1655" y="2695"/>
              <a:ext cx="4875" cy="2486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ฐานเรียนรู้ที่ควรมี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การจัดทรงพุ่ม และการตัดแต่งกิ่ง เพื่อลดไม้ค้ำ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การทำปุ๋ยหมักใต้ต้นลำไยเพื่อลดต้นทุน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การใช้สารบังคับการออกดอกเพิ่มประสิทธิภาพการผลิต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4.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การจัดช่อผล ทำให้ผลโตสม่ำเสมอ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5.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การเพิ่มประสิทธิภาพการให้น้ำ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6. </a:t>
              </a: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การจัดเกรดลำไยลงตะกร้าเพื่อเพิ่มมูลค่าผลผลิต</a:t>
              </a:r>
              <a:endPara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cxnSp>
          <p:nvCxnSpPr>
            <p:cNvPr id="18445" name="ลูกศรเชื่อมต่อแบบตรง 12"/>
            <p:cNvCxnSpPr>
              <a:cxnSpLocks noChangeShapeType="1"/>
            </p:cNvCxnSpPr>
            <p:nvPr/>
          </p:nvCxnSpPr>
          <p:spPr bwMode="auto">
            <a:xfrm flipH="1">
              <a:off x="2730" y="2222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8446" name="ลูกศรเชื่อมต่อแบบตรง 13"/>
            <p:cNvCxnSpPr>
              <a:cxnSpLocks noChangeShapeType="1"/>
            </p:cNvCxnSpPr>
            <p:nvPr/>
          </p:nvCxnSpPr>
          <p:spPr bwMode="auto">
            <a:xfrm flipH="1">
              <a:off x="2730" y="5181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8447" name="ลูกศรเชื่อมต่อแบบตรง 14"/>
            <p:cNvCxnSpPr>
              <a:cxnSpLocks noChangeShapeType="1"/>
            </p:cNvCxnSpPr>
            <p:nvPr/>
          </p:nvCxnSpPr>
          <p:spPr bwMode="auto">
            <a:xfrm flipH="1">
              <a:off x="8490" y="5101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8448" name="ลูกศรเชื่อมต่อแบบตรง 15"/>
            <p:cNvCxnSpPr>
              <a:cxnSpLocks noChangeShapeType="1"/>
            </p:cNvCxnSpPr>
            <p:nvPr/>
          </p:nvCxnSpPr>
          <p:spPr bwMode="auto">
            <a:xfrm flipH="1">
              <a:off x="14085" y="5299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8449" name="ลูกศรเชื่อมต่อแบบตรง 16"/>
            <p:cNvCxnSpPr>
              <a:cxnSpLocks noChangeShapeType="1"/>
            </p:cNvCxnSpPr>
            <p:nvPr/>
          </p:nvCxnSpPr>
          <p:spPr bwMode="auto">
            <a:xfrm flipH="1">
              <a:off x="8505" y="2340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8450" name="ลูกศรเชื่อมต่อแบบตรง 17"/>
            <p:cNvCxnSpPr>
              <a:cxnSpLocks noChangeShapeType="1"/>
            </p:cNvCxnSpPr>
            <p:nvPr/>
          </p:nvCxnSpPr>
          <p:spPr bwMode="auto">
            <a:xfrm flipH="1">
              <a:off x="14055" y="2340"/>
              <a:ext cx="15" cy="435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</p:cxnSp>
        <p:sp>
          <p:nvSpPr>
            <p:cNvPr id="18451" name="AutoShape 19"/>
            <p:cNvSpPr>
              <a:spLocks noChangeArrowheads="1"/>
            </p:cNvSpPr>
            <p:nvPr/>
          </p:nvSpPr>
          <p:spPr bwMode="auto">
            <a:xfrm>
              <a:off x="3705" y="373"/>
              <a:ext cx="11190" cy="113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แนวทางการขับเคลื่อนศูนย์เรียนรู้การเพิ่มประสิทธิภาพการผลิตสินค้าเกษตรให้มีประสิทธิภาพ  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สำนักงานส่งเสริมและพัฒนาการเกษตรที่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6 </a:t>
              </a: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จังหวัดเชียงใหม่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7505" y="3333415"/>
            <a:ext cx="2808312" cy="341504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4B64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ประโยชน์ที่เกษตรกรได้รับ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ลดต้นทุนการผลิต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ลดต้นทุนค่าเมล็ดพันธุ์/สารเคมีและปุ๋ยเคมี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ปริมาณผลผลิตสูงขึ้น/ใช้พันธุ์และเทคโนโลยีที่เหมาะสม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คุณภาพข้าวดีขึ้น เมล็ดเต็ม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เพิ่มช่องทางการตลาด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มีการซื้อขายผลิตภัณฑ์หลายรูปแบบ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มีตลาดรับซื้อแน่นอน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การเพิ่มมูลค่า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การแปรรูปผลผลิต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-เพิ่มมูลค่าผลิตภัณฑ์จากปลายข้าว รำข้าว แกลบดำ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อนุรักษ์สิ่งแวดล้อม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ไม่เผาตอซังข้าว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ส่งผลให้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อากาศดี สิ่งแวดล้อมดี สุขภาพดี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เศรษฐกิจดี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ทำปุ๋ยชีวภาพในนาข้าว 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03848" y="3333415"/>
            <a:ext cx="2584753" cy="341504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ประโยชน์ที่เกษตรกรได้รับ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ลดต้นทุน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ลดต้นทุนสารเคมี/ปุ๋ยเคมี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/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ปริมาณการใช้/จำนวนครั้งที่ใช้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เพิ่มประสิทธิภาพการผลิต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ปริมาณผลผลิตสูงขึ้น – ผลผลิตมีคุณภาพ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เพิ่มช่องทางการตลาด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มีตลาดรับซื้อแน่นอน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มีสัญญาการซื้อขายผลผลิตล่วงหน้า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เพิ่มมูลค่า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ลดความชื่นเมล็ดข้าวโพดฯ ทำให้คุณภาพดีไม่เกิด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 เชื้อรา ราคาผลผลิตเพิ่มขึ้น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อนุรักษ์สิ่งแวดล้อม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ไม่เผาตอซังและซังข้าวโพด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ส่งผลให้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อากาศดี สิ่งแวดล้อมดี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สุขภาพดี เศรษฐกิจดี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ตอซังและซังข้าวโพดและหญ้าจะแห้งตอนฤดูแล้ง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 และเมื่อไถกลบจะให้ธาตุอาหารต่อพืชที่ปลูก       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00750" y="3333415"/>
            <a:ext cx="2963738" cy="341504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ประโยชน์ที่เกษตรกรได้รับ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ลดต้นทุน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ลดต้นทุนค่าไม้ค้ำและค่าสูบน้ำ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เพิ่มประสิทธิภาพการผลิต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- คุณภาพลำไยสูงขึ้น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ตัดแต่งช่อ ทำให้ผลโต ผลติดสม่ำเสมอ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เพิ่มช่องทางการตลาด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มีตลาดรับซื้อแน่นอน - สัญญาการซื้อขายผลผลิตล่วงหน้า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ตลาดผู้ซื้อผู้ขายวางแผนการผลิตร่วมกัน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PPP.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ตลาดสัญญาการซื้อขายผลผลิตล่วงหน้า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 มีตลาดรับซื้อสำหรับนำลำไยไปแปรรูป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การเพิ่มมูลค่า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ลำไยแปรรูป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5. </a:t>
            </a: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อนุรักษ์สิ่งแวดล้อม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ไม่เผาใบลำไย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ส่งผลให้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อากาศดี สิ่งแวดล้อมดี สุขภาพดี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เศรษฐกิจดี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- นำใบลำไยมาทำปุ๋ยหมักใต้ต้นลำไย 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38906" y="1972856"/>
            <a:ext cx="2694319" cy="34671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prstDash val="lgDashDot"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>
                <a:effectLst/>
                <a:latin typeface="Calibri"/>
                <a:ea typeface="Calibri"/>
                <a:cs typeface="Cordia New"/>
              </a:rPr>
              <a:t> 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5008" y="66102"/>
            <a:ext cx="8928992" cy="1025463"/>
            <a:chOff x="0" y="66102"/>
            <a:chExt cx="9606915" cy="1025463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0" y="701040"/>
              <a:ext cx="1520825" cy="367665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 w="12700" cap="rnd" cmpd="sng" algn="ctr">
                    <a:solidFill>
                      <a:srgbClr val="FF0066"/>
                    </a:solidFill>
                    <a:prstDash val="solid"/>
                    <a:bevel/>
                  </a:ln>
                  <a:solidFill>
                    <a:srgbClr val="FF0066"/>
                  </a:solidFill>
                  <a:effectLst/>
                  <a:uLnTx/>
                  <a:uFillTx/>
                  <a:latin typeface="Calibri"/>
                  <a:ea typeface="Calibri"/>
                  <a:cs typeface="Cordia New"/>
                </a:rPr>
                <a:t>INPUTS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863340" y="723900"/>
              <a:ext cx="1769745" cy="367665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 w="12700" cap="rnd" cmpd="sng" algn="ctr">
                    <a:solidFill>
                      <a:srgbClr val="FF0066"/>
                    </a:solidFill>
                    <a:prstDash val="solid"/>
                    <a:bevel/>
                  </a:ln>
                  <a:solidFill>
                    <a:srgbClr val="FF0066"/>
                  </a:solidFill>
                  <a:effectLst/>
                  <a:uLnTx/>
                  <a:uFillTx/>
                  <a:latin typeface="Calibri"/>
                  <a:ea typeface="Calibri"/>
                  <a:cs typeface="Cordia New"/>
                </a:rPr>
                <a:t>PROCESS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6484620" y="708660"/>
              <a:ext cx="3122295" cy="367665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 w="12700" cap="rnd" cmpd="sng" algn="ctr">
                    <a:solidFill>
                      <a:srgbClr val="FF0066"/>
                    </a:solidFill>
                    <a:prstDash val="solid"/>
                    <a:bevel/>
                  </a:ln>
                  <a:solidFill>
                    <a:srgbClr val="FF0066"/>
                  </a:solidFill>
                  <a:effectLst/>
                  <a:uLnTx/>
                  <a:uFillTx/>
                  <a:latin typeface="Calibri"/>
                  <a:ea typeface="Calibri"/>
                  <a:cs typeface="Cordia New"/>
                </a:rPr>
                <a:t>OUTPUTS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993810" y="66102"/>
              <a:ext cx="3554730" cy="460375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 w="19050" cap="flat" cmpd="sng" algn="ctr">
              <a:solidFill>
                <a:srgbClr val="C0504D"/>
              </a:solidFill>
              <a:prstDash val="solid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200" b="1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Calibri"/>
                  <a:ea typeface="Calibri"/>
                  <a:cs typeface="TH SarabunPSK"/>
                </a:rPr>
                <a:t>การดำเนินงานรูปแบบแปลงใหญ่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6036219"/>
              </p:ext>
            </p:extLst>
          </p:nvPr>
        </p:nvGraphicFramePr>
        <p:xfrm>
          <a:off x="107504" y="1269555"/>
          <a:ext cx="8928992" cy="5416680"/>
        </p:xfrm>
        <a:graphic>
          <a:graphicData uri="http://schemas.openxmlformats.org/drawingml/2006/table">
            <a:tbl>
              <a:tblPr firstRow="1" firstCol="1" bandRow="1"/>
              <a:tblGrid>
                <a:gridCol w="1338718"/>
                <a:gridCol w="1685618"/>
                <a:gridCol w="432048"/>
                <a:gridCol w="2016224"/>
                <a:gridCol w="851569"/>
                <a:gridCol w="2604815"/>
              </a:tblGrid>
              <a:tr h="714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ข้อมูลพื้นที่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ข้อมูลพื้นฐาน, กลุ่ม/สถาบัน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ข้อมูล (</a:t>
                      </a:r>
                      <a:r>
                        <a:rPr lang="en-US" sz="14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Zoning)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ข้อมูลรายแปลง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1. ลดต้นทุน .......................... บาท/ไร่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พันธุ์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                            - </a:t>
                      </a: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แรงงาน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ปุ๋ยเคมี/สารเคมี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2. </a:t>
                      </a: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เพิ่มประสิทธิภาพการผลิต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คุณภาพ/ความปลอดภัย(จำนวนแปลงที่ได้รับการรับรอง)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ผลผลิตเฉลี่ยต่อไร่ เพิ่มขึ้น (กำหนดเป้าหมายว่าเพิ่มจากเท่าใดเป็นเท่าใด)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  - </a:t>
                      </a: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ร้อยละเกรด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AA </a:t>
                      </a: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ต่อไร่เพิ่มขึ้น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ลดพื้นที่ปลูกที่ไม่เหมาะสม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3. เพิ่มมูลค่า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ผลิตสินค้าตรงตามความต้องการของตลาด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แปรรูป และพัฒนาผลิตภัณฑ์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4. </a:t>
                      </a: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ลดความ</a:t>
                      </a:r>
                      <a:r>
                        <a:rPr lang="th-TH" sz="16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เสี่ยงด้านการตลาด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  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ตลาด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PPP / CF / </a:t>
                      </a:r>
                      <a:r>
                        <a:rPr lang="th-TH" sz="1600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ตลาดทั่วไป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5. อนุรักษ์สิ่งแวดล้อม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การทำปุ๋ยหมักใต้ต้นลำไย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6. กลุ่ม/เครือข่ายเกษตรกร (เครือข่ายการผลิต/การตลาด)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เข้มแข็ง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   - สร้างอำนาจต่อรอง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2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การรวมกลุ่มของเกษตรกร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รายย่อย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7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เกษตรกรต้นแบบ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ในพื้นที่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รวบรวมองค์ความรู้ในพื้นที่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66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02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การจัดเวทีชุมชน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- ประชามติ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การบริหารจัดการแปลงใหญ่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แลกเปลี่ยน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เรียนรู้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มีส่วนร่วม (รัฐ+ราษฎร์)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th-TH" sz="1400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เทคโนโลยี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ที่เหมาะสม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กำหนดแนวทางพัฒนา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FF0066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กำหนดแนวทาง และ แผนการดำเนินงานอย่างมีส่วนร่วม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แปลงเรียนรู้/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ศูนย์เรียนรู้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- ช่องทางการถ่ายทอด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เทคโนโลยีในพื้นที่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ยุทธศาสตร์การพัฒนา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สินค้าในพื้นที่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02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ผู้จัดการ /ผู้ช่วย ผจก.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คณะกรรมการ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- ติดตามสถานการณ์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4049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แนวทางการบริหารจัดการแปลงใหญ่ทั้งด้านการผลิต การตลาดและ บุคคลากร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5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55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หน่วยงานที่เกี่ยวข้อง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- </a:t>
                      </a:r>
                      <a:r>
                        <a:rPr lang="th-TH" sz="1400" dirty="0" err="1">
                          <a:effectLst/>
                          <a:latin typeface="Calibri"/>
                          <a:ea typeface="Calibri"/>
                          <a:cs typeface="TH SarabunPSK"/>
                        </a:rPr>
                        <a:t>บูรณา</a:t>
                      </a: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การคน/ โครงการ และ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งบประมาณ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9959" marR="4995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2771800" y="3177744"/>
            <a:ext cx="365125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6007075" y="3243408"/>
            <a:ext cx="365125" cy="33020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5" name="Down Arrow 14"/>
          <p:cNvSpPr/>
          <p:nvPr/>
        </p:nvSpPr>
        <p:spPr>
          <a:xfrm rot="10800000">
            <a:off x="4357686" y="5417902"/>
            <a:ext cx="292100" cy="27749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357554" y="5742041"/>
            <a:ext cx="2370455" cy="512445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libri"/>
                <a:ea typeface="Calibri"/>
                <a:cs typeface="Cordia New"/>
              </a:rPr>
              <a:t>SINGLE COMMAND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Cordia New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14546" y="6572617"/>
            <a:ext cx="40719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หมายเหตุ 1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) PPP =Public Private Partnership  2) CF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หมายถึง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CF = Contract Farming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9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223611"/>
              </p:ext>
            </p:extLst>
          </p:nvPr>
        </p:nvGraphicFramePr>
        <p:xfrm>
          <a:off x="71406" y="685800"/>
          <a:ext cx="9001156" cy="6029348"/>
        </p:xfrm>
        <a:graphic>
          <a:graphicData uri="http://schemas.openxmlformats.org/drawingml/2006/table">
            <a:tbl>
              <a:tblPr/>
              <a:tblGrid>
                <a:gridCol w="1436355"/>
                <a:gridCol w="1436355"/>
                <a:gridCol w="1388475"/>
                <a:gridCol w="1388475"/>
                <a:gridCol w="1675748"/>
                <a:gridCol w="1675748"/>
              </a:tblGrid>
              <a:tr h="398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TH SarabunPSK"/>
                        </a:rPr>
                        <a:t>พืช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TH SarabunPSK"/>
                        </a:rPr>
                        <a:t>เทคโนโลยี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239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TH SarabunPSK"/>
                        </a:rPr>
                        <a:t>ลำไย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H SarabunPSK"/>
                        </a:rPr>
                        <a:t>เพิ่มประสิทธิภาพการผลิต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H SarabunPSK"/>
                        </a:rPr>
                        <a:t>ลดต้นทุนการผลิต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TH SarabunPSK"/>
                        </a:rPr>
                        <a:t>เพิ่มช่องทางการตลาด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Calibri"/>
                          <a:ea typeface="Calibri"/>
                          <a:cs typeface="TH SarabunPSK"/>
                        </a:rPr>
                        <a:t>เพิ่มมูลค่า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H SarabunPSK"/>
                        </a:rPr>
                        <a:t>อนุรักษ์สิ่งแวดล้อม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49679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1. การตัดแต่งช่อลำไยให้เหลือ  </a:t>
                      </a:r>
                      <a:r>
                        <a:rPr lang="en-US" sz="1600" b="1" dirty="0" smtClean="0">
                          <a:latin typeface="TH SarabunPSK"/>
                          <a:ea typeface="Calibri"/>
                          <a:cs typeface="Cordia New"/>
                        </a:rPr>
                        <a:t>40 </a:t>
                      </a: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-70  </a:t>
                      </a:r>
                      <a:r>
                        <a:rPr lang="th-TH" sz="1600" b="1" dirty="0">
                          <a:latin typeface="TH SarabunPSK"/>
                          <a:ea typeface="Calibri"/>
                          <a:cs typeface="Cordia New"/>
                        </a:rPr>
                        <a:t>ผล/ช่อ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ผลโตสม่ำเสมอ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ป้องกันผลร่วง/ผลแตก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2. ใช้เทคโนโลยีให้ปุ๋ย และฮอร์โมน ที่มีความเที่ยงตรง และเหมาะสม  เช่น พ่นฮอร์โมนทางใบ ก่อนใส่ปุ๋ยทางดิน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3.มีน้ำเพียงพอและให้น้ำถูกวิธีในปริมาณที่เหมาะสม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4. </a:t>
                      </a:r>
                      <a:r>
                        <a:rPr lang="th-TH" sz="1600" b="1" dirty="0">
                          <a:latin typeface="TH SarabunPSK"/>
                          <a:ea typeface="Calibri"/>
                          <a:cs typeface="Cordia New"/>
                        </a:rPr>
                        <a:t>ใช้เทคโนโลยีเด่นของ </a:t>
                      </a: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Smart  Farmer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1. ทำปุ๋ยหมักใต้ต้นลำไย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(ลดต้นทุนปุ๋ยเคมีลงได้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ประมาณ 400 บาท/ไร่)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2. ตัดแต่งกิ่ง/แต่งทรงพุ่ม/ลดไม้ค้ำ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(ลดต้นทุนลงได้ประมาณ 200 บาท/ไร่)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3. ใช้สาร</a:t>
                      </a:r>
                      <a:r>
                        <a:rPr lang="th-TH" sz="1600" b="1" dirty="0" err="1">
                          <a:latin typeface="Calibri"/>
                          <a:ea typeface="Calibri"/>
                          <a:cs typeface="TH SarabunPSK"/>
                        </a:rPr>
                        <a:t>ชีว</a:t>
                      </a: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ภัณฑ์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(ลดต้นทุนลงได้ประมาณ 400 บาท/ไร่)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4. ใช้ปุ๋ยสั่งตัด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(ลดต้นทุนลงได้ประมาณ  390 บาท/ไร่ </a:t>
                      </a:r>
                      <a:r>
                        <a:rPr lang="th-TH" sz="1600" b="1" dirty="0" smtClean="0">
                          <a:latin typeface="Calibri"/>
                          <a:ea typeface="Calibri"/>
                          <a:cs typeface="TH SarabunPSK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Calibri"/>
                          <a:ea typeface="Calibri"/>
                          <a:cs typeface="TH SarabunPSK"/>
                        </a:rPr>
                        <a:t>5. ผสมปุ๋ยรอง</a:t>
                      </a:r>
                      <a:r>
                        <a:rPr lang="th-TH" sz="1600" b="1" baseline="0" dirty="0" smtClean="0">
                          <a:latin typeface="Calibri"/>
                          <a:ea typeface="Calibri"/>
                          <a:cs typeface="TH SarabunPSK"/>
                        </a:rPr>
                        <a:t> ลดต้นทุนได้ กระสอบละ 200 บาท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1. ประสานกับพ่อค้าผู้รวบรวมผลผลิต ทั้งภายในประเทศและผู้ส่งออก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2. กระจายสินค้าโดย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หน่วยงาน/องค์กร เช่น สหกรณ์การเกษตร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กลุ่มวิสาหกิจชุมชน ฯลฯ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3. ใช้ช่องทางไปรษณีย์ไทย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4. </a:t>
                      </a: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Contract Farming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5. </a:t>
                      </a:r>
                      <a:r>
                        <a:rPr lang="th-TH" sz="1600" b="1" dirty="0">
                          <a:latin typeface="TH SarabunPSK"/>
                          <a:ea typeface="Calibri"/>
                          <a:cs typeface="Cordia New"/>
                        </a:rPr>
                        <a:t>ตลาด</a:t>
                      </a:r>
                      <a:r>
                        <a:rPr lang="th-TH" sz="1600" b="1" dirty="0" smtClean="0">
                          <a:latin typeface="TH SarabunPSK"/>
                          <a:ea typeface="Calibri"/>
                          <a:cs typeface="Cordia New"/>
                        </a:rPr>
                        <a:t>ออนไลน์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SarabunPSK"/>
                          <a:ea typeface="Calibri"/>
                          <a:cs typeface="Cordia New"/>
                        </a:rPr>
                        <a:t>6. ตลาด </a:t>
                      </a:r>
                      <a:r>
                        <a:rPr lang="en-US" sz="1600" b="1" dirty="0" smtClean="0">
                          <a:latin typeface="TH SarabunPSK"/>
                          <a:ea typeface="Calibri"/>
                          <a:cs typeface="Cordia New"/>
                        </a:rPr>
                        <a:t>PPP</a:t>
                      </a:r>
                      <a:endParaRPr lang="th-TH" sz="1600" b="1" dirty="0" smtClean="0">
                        <a:latin typeface="TH SarabunPSK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SarabunPSK"/>
                          <a:ea typeface="Calibri"/>
                          <a:cs typeface="Cordia New"/>
                        </a:rPr>
                        <a:t>7. เลือกช่องทางการตลาด เลือกช่องทางการผลิต เพื่อกำหนดต้นทุนการผลิต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C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1. ยกระดับคุณภาพ (เกรดเพิ่มขึ้น ให้ได้ เกรด </a:t>
                      </a: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AA+A   </a:t>
                      </a:r>
                      <a:r>
                        <a:rPr lang="th-TH" sz="1600" b="1" dirty="0">
                          <a:latin typeface="TH SarabunPSK"/>
                          <a:ea typeface="Calibri"/>
                          <a:cs typeface="Cordia New"/>
                        </a:rPr>
                        <a:t>80 </a:t>
                      </a:r>
                      <a:r>
                        <a:rPr lang="en-US" sz="1600" b="1" dirty="0">
                          <a:latin typeface="TH SarabunPSK"/>
                          <a:ea typeface="Calibri"/>
                          <a:cs typeface="Cordia New"/>
                        </a:rPr>
                        <a:t>% </a:t>
                      </a:r>
                      <a:r>
                        <a:rPr lang="th-TH" sz="1600" b="1" dirty="0">
                          <a:latin typeface="TH SarabunPSK"/>
                          <a:ea typeface="Calibri"/>
                          <a:cs typeface="Cordia New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2. แปรรูปผลผลิต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- อบแห้งสีทอง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- อบแห้งทั้งเปลือก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3. ผลิตภัณฑ์อื่น ๆ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เช่น - น้ำลำไย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 น้ำตาลลำไย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 เครื่องดื่มเพื่อสุขภาพจากลำไย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 ขนมจากลำไย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 เครื่องสำอาง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       -  ครีมแก้ข้อเข่าอักเสบ ฯลฯ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1. จัดทำปุ๋ยหมักใต้ต้นลำไย โดยใช้วัสดุจากใบและกิ่งลำไยหลังการตัดแต่งกิ่ง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2. ลดปัญหาหมอกควันโดย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ไม่เผา กิ่งและใบลำไยหลังการตัดแต่งทรงพุ่ม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3. การใช้สาร</a:t>
                      </a:r>
                      <a:r>
                        <a:rPr lang="th-TH" sz="1600" b="1" dirty="0" err="1">
                          <a:latin typeface="Calibri"/>
                          <a:ea typeface="Calibri"/>
                          <a:cs typeface="TH SarabunPSK"/>
                        </a:rPr>
                        <a:t>ชีว</a:t>
                      </a: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ภัณฑ์ เพื่อทดแทน</a:t>
                      </a:r>
                      <a:r>
                        <a:rPr lang="th-TH" sz="1600" b="1" dirty="0" smtClean="0">
                          <a:latin typeface="Calibri"/>
                          <a:ea typeface="Calibri"/>
                          <a:cs typeface="TH SarabunPSK"/>
                        </a:rPr>
                        <a:t>สารเคมี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Calibri"/>
                          <a:ea typeface="Calibri"/>
                          <a:cs typeface="TH SarabunPSK"/>
                        </a:rPr>
                        <a:t>4.  ใช้ปุ๋ยหมัก ใช้ปุ๋ยอินทรีย์ เพื่อลดหรือทดแทนปุ๋ยเคมี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38300" y="188640"/>
            <a:ext cx="5600700" cy="390525"/>
          </a:xfrm>
          <a:prstGeom prst="rect">
            <a:avLst/>
          </a:prstGeom>
          <a:solidFill>
            <a:srgbClr val="C5E0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การส่งเสริมเทคโนโลยี ตามเขต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Zoning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( รายพืช 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71406" y="214290"/>
            <a:ext cx="9001156" cy="6572296"/>
            <a:chOff x="540" y="495"/>
            <a:chExt cx="14790" cy="11316"/>
          </a:xfrm>
        </p:grpSpPr>
        <p:sp>
          <p:nvSpPr>
            <p:cNvPr id="20483" name="Text Box 2"/>
            <p:cNvSpPr txBox="1">
              <a:spLocks noChangeArrowheads="1"/>
            </p:cNvSpPr>
            <p:nvPr/>
          </p:nvSpPr>
          <p:spPr bwMode="auto">
            <a:xfrm>
              <a:off x="540" y="2625"/>
              <a:ext cx="2535" cy="2697"/>
            </a:xfrm>
            <a:prstGeom prst="rect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จัดทำแผนที่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Zoning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S1  S2  S3 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และ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N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 รายพืช 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-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เขต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จังหวัด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อำเภอ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84" name="Text Box 2"/>
            <p:cNvSpPr txBox="1">
              <a:spLocks noChangeArrowheads="1"/>
            </p:cNvSpPr>
            <p:nvPr/>
          </p:nvSpPr>
          <p:spPr bwMode="auto">
            <a:xfrm>
              <a:off x="588" y="7044"/>
              <a:ext cx="2577" cy="2448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จัดทำแผนที่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พื้นที่ปลูกจริง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-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เขต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จังหวัด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อำเภอ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85" name="Down Arrow 2"/>
            <p:cNvSpPr>
              <a:spLocks noChangeArrowheads="1"/>
            </p:cNvSpPr>
            <p:nvPr/>
          </p:nvSpPr>
          <p:spPr bwMode="auto">
            <a:xfrm>
              <a:off x="1212" y="5460"/>
              <a:ext cx="540" cy="1368"/>
            </a:xfrm>
            <a:prstGeom prst="downArrow">
              <a:avLst>
                <a:gd name="adj1" fmla="val 50000"/>
                <a:gd name="adj2" fmla="val 49998"/>
              </a:avLst>
            </a:prstGeom>
            <a:solidFill>
              <a:srgbClr val="4F81BD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86" name="Right Arrow 3"/>
            <p:cNvSpPr>
              <a:spLocks noChangeArrowheads="1"/>
            </p:cNvSpPr>
            <p:nvPr/>
          </p:nvSpPr>
          <p:spPr bwMode="auto">
            <a:xfrm>
              <a:off x="1932" y="6042"/>
              <a:ext cx="1984" cy="492"/>
            </a:xfrm>
            <a:prstGeom prst="rightArrow">
              <a:avLst>
                <a:gd name="adj1" fmla="val 50000"/>
                <a:gd name="adj2" fmla="val 45179"/>
              </a:avLst>
            </a:prstGeom>
            <a:solidFill>
              <a:srgbClr val="5B9BD5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87" name="Text Box 2"/>
            <p:cNvSpPr txBox="1">
              <a:spLocks noChangeArrowheads="1"/>
            </p:cNvSpPr>
            <p:nvPr/>
          </p:nvSpPr>
          <p:spPr bwMode="auto">
            <a:xfrm>
              <a:off x="1752" y="5571"/>
              <a:ext cx="216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ทับซ้อนพื้นที่ปลูกจริง 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88" name="Bent Arrow 6"/>
            <p:cNvSpPr>
              <a:spLocks/>
            </p:cNvSpPr>
            <p:nvPr/>
          </p:nvSpPr>
          <p:spPr bwMode="auto">
            <a:xfrm>
              <a:off x="4062" y="2794"/>
              <a:ext cx="703" cy="7952"/>
            </a:xfrm>
            <a:custGeom>
              <a:avLst/>
              <a:gdLst>
                <a:gd name="T0" fmla="*/ 0 w 388620"/>
                <a:gd name="T1" fmla="*/ 3604260 h 3604260"/>
                <a:gd name="T2" fmla="*/ 0 w 388620"/>
                <a:gd name="T3" fmla="*/ 218599 h 3604260"/>
                <a:gd name="T4" fmla="*/ 170021 w 388620"/>
                <a:gd name="T5" fmla="*/ 48578 h 3604260"/>
                <a:gd name="T6" fmla="*/ 291465 w 388620"/>
                <a:gd name="T7" fmla="*/ 48578 h 3604260"/>
                <a:gd name="T8" fmla="*/ 291465 w 388620"/>
                <a:gd name="T9" fmla="*/ 0 h 3604260"/>
                <a:gd name="T10" fmla="*/ 388620 w 388620"/>
                <a:gd name="T11" fmla="*/ 97155 h 3604260"/>
                <a:gd name="T12" fmla="*/ 291465 w 388620"/>
                <a:gd name="T13" fmla="*/ 194310 h 3604260"/>
                <a:gd name="T14" fmla="*/ 291465 w 388620"/>
                <a:gd name="T15" fmla="*/ 145733 h 3604260"/>
                <a:gd name="T16" fmla="*/ 170021 w 388620"/>
                <a:gd name="T17" fmla="*/ 145733 h 3604260"/>
                <a:gd name="T18" fmla="*/ 97155 w 388620"/>
                <a:gd name="T19" fmla="*/ 218599 h 3604260"/>
                <a:gd name="T20" fmla="*/ 97155 w 388620"/>
                <a:gd name="T21" fmla="*/ 3604260 h 3604260"/>
                <a:gd name="T22" fmla="*/ 0 w 388620"/>
                <a:gd name="T23" fmla="*/ 3604260 h 36042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8620" h="3604260">
                  <a:moveTo>
                    <a:pt x="0" y="3604260"/>
                  </a:moveTo>
                  <a:lnTo>
                    <a:pt x="0" y="218599"/>
                  </a:lnTo>
                  <a:cubicBezTo>
                    <a:pt x="0" y="124699"/>
                    <a:pt x="76121" y="48578"/>
                    <a:pt x="170021" y="48578"/>
                  </a:cubicBezTo>
                  <a:lnTo>
                    <a:pt x="291465" y="48578"/>
                  </a:lnTo>
                  <a:lnTo>
                    <a:pt x="291465" y="0"/>
                  </a:lnTo>
                  <a:lnTo>
                    <a:pt x="388620" y="97155"/>
                  </a:lnTo>
                  <a:lnTo>
                    <a:pt x="291465" y="194310"/>
                  </a:lnTo>
                  <a:lnTo>
                    <a:pt x="291465" y="145733"/>
                  </a:lnTo>
                  <a:lnTo>
                    <a:pt x="170021" y="145733"/>
                  </a:lnTo>
                  <a:cubicBezTo>
                    <a:pt x="129778" y="145733"/>
                    <a:pt x="97155" y="178356"/>
                    <a:pt x="97155" y="218599"/>
                  </a:cubicBezTo>
                  <a:lnTo>
                    <a:pt x="97155" y="3604260"/>
                  </a:lnTo>
                  <a:lnTo>
                    <a:pt x="0" y="3604260"/>
                  </a:lnTo>
                  <a:close/>
                </a:path>
              </a:pathLst>
            </a:custGeom>
            <a:solidFill>
              <a:srgbClr val="5B9BD5"/>
            </a:solidFill>
            <a:ln w="12700" cap="flat" cmpd="sng" algn="ctr">
              <a:solidFill>
                <a:srgbClr val="41719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89" name="Text Box 2"/>
            <p:cNvSpPr txBox="1">
              <a:spLocks noChangeArrowheads="1"/>
            </p:cNvSpPr>
            <p:nvPr/>
          </p:nvSpPr>
          <p:spPr bwMode="auto">
            <a:xfrm>
              <a:off x="4878" y="2511"/>
              <a:ext cx="1692" cy="130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พื้นที่ปลูกใน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0" name="Text Box 2"/>
            <p:cNvSpPr txBox="1">
              <a:spLocks noChangeArrowheads="1"/>
            </p:cNvSpPr>
            <p:nvPr/>
          </p:nvSpPr>
          <p:spPr bwMode="auto">
            <a:xfrm>
              <a:off x="4878" y="9492"/>
              <a:ext cx="1692" cy="1269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พื้นที่ปลูกใน</a:t>
              </a: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1" name="Text Box 2"/>
            <p:cNvSpPr txBox="1">
              <a:spLocks noChangeArrowheads="1"/>
            </p:cNvSpPr>
            <p:nvPr/>
          </p:nvSpPr>
          <p:spPr bwMode="auto">
            <a:xfrm>
              <a:off x="4878" y="7465"/>
              <a:ext cx="1692" cy="1266"/>
            </a:xfrm>
            <a:prstGeom prst="rect">
              <a:avLst/>
            </a:prstGeom>
            <a:solidFill>
              <a:srgbClr val="B2A1C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พื้นที่ปลูกใน</a:t>
              </a: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2" name="Text Box 2"/>
            <p:cNvSpPr txBox="1">
              <a:spLocks noChangeArrowheads="1"/>
            </p:cNvSpPr>
            <p:nvPr/>
          </p:nvSpPr>
          <p:spPr bwMode="auto">
            <a:xfrm>
              <a:off x="4878" y="5631"/>
              <a:ext cx="1692" cy="1308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พื้นที่ปลูกใน </a:t>
              </a: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S2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6681" y="3041"/>
              <a:ext cx="510" cy="279"/>
            </a:xfrm>
            <a:prstGeom prst="rightArrow">
              <a:avLst>
                <a:gd name="adj1" fmla="val 50000"/>
                <a:gd name="adj2" fmla="val 45699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4255" y="9897"/>
              <a:ext cx="510" cy="315"/>
            </a:xfrm>
            <a:prstGeom prst="rightArrow">
              <a:avLst>
                <a:gd name="adj1" fmla="val 50000"/>
                <a:gd name="adj2" fmla="val 40476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4255" y="7885"/>
              <a:ext cx="510" cy="278"/>
            </a:xfrm>
            <a:prstGeom prst="rightArrow">
              <a:avLst>
                <a:gd name="adj1" fmla="val 50000"/>
                <a:gd name="adj2" fmla="val 45863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>
              <a:off x="4255" y="6129"/>
              <a:ext cx="510" cy="315"/>
            </a:xfrm>
            <a:prstGeom prst="rightArrow">
              <a:avLst>
                <a:gd name="adj1" fmla="val 50000"/>
                <a:gd name="adj2" fmla="val 40476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3357" y="495"/>
              <a:ext cx="8778" cy="585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การบริหารจัดการเขตเกษตรเศรษฐกิจสำหรับสินค้าเกษตรที่สำคัญ (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Zoning</a:t>
              </a: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)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8" name="Text Box 2"/>
            <p:cNvSpPr txBox="1">
              <a:spLocks noChangeArrowheads="1"/>
            </p:cNvSpPr>
            <p:nvPr/>
          </p:nvSpPr>
          <p:spPr bwMode="auto">
            <a:xfrm>
              <a:off x="8013" y="1440"/>
              <a:ext cx="1992" cy="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เทคโนโลยีที่ใช้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499" name="Text Box 2"/>
            <p:cNvSpPr txBox="1">
              <a:spLocks noChangeArrowheads="1"/>
            </p:cNvSpPr>
            <p:nvPr/>
          </p:nvSpPr>
          <p:spPr bwMode="auto">
            <a:xfrm>
              <a:off x="7320" y="2301"/>
              <a:ext cx="3330" cy="278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เพิ่มประสิทธิภาพการผลิต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-  เพิ่มปริมาณต่อไร่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-  พัฒนาคุณภาพเพิ่มขึ้น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ลดต้นทุนการผลิต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เพิ่มมูลค่า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เพิ่มช่องทางการตลาด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อนุรักษ์สิ่งแวดล้อม / ทำปุ๋ยอินทรีย์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0" name="Text Box 2"/>
            <p:cNvSpPr txBox="1">
              <a:spLocks noChangeArrowheads="1"/>
            </p:cNvSpPr>
            <p:nvPr/>
          </p:nvSpPr>
          <p:spPr bwMode="auto">
            <a:xfrm>
              <a:off x="7326" y="5322"/>
              <a:ext cx="3330" cy="1914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เพิ่มประสิทธิภาพการผลิต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   - เพิ่มผลผลิต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      - ยกระดับคุณภาพ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ลดต้นทุนการผลิต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อนุรักษ์สิ่งแวดล้อม / ทำปุ๋ยอินทรีย์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6681" y="6129"/>
              <a:ext cx="510" cy="315"/>
            </a:xfrm>
            <a:prstGeom prst="rightArrow">
              <a:avLst>
                <a:gd name="adj1" fmla="val 50000"/>
                <a:gd name="adj2" fmla="val 40476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502" name="Text Box 2"/>
            <p:cNvSpPr txBox="1">
              <a:spLocks noChangeArrowheads="1"/>
            </p:cNvSpPr>
            <p:nvPr/>
          </p:nvSpPr>
          <p:spPr bwMode="auto">
            <a:xfrm>
              <a:off x="7326" y="7414"/>
              <a:ext cx="3330" cy="1517"/>
            </a:xfrm>
            <a:prstGeom prst="rect">
              <a:avLst/>
            </a:prstGeom>
            <a:solidFill>
              <a:srgbClr val="B2A1C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ส่งเสริมตามแนวทฤษฎีใหม่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พัฒนาแหล่งน้ำ /ปรับปรุงดิน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th-TH" sz="1600" b="1" dirty="0" smtClean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ไร่นาสวนผสม</a:t>
              </a:r>
              <a:endPara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6681" y="7885"/>
              <a:ext cx="510" cy="278"/>
            </a:xfrm>
            <a:prstGeom prst="rightArrow">
              <a:avLst>
                <a:gd name="adj1" fmla="val 50000"/>
                <a:gd name="adj2" fmla="val 45863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504" name="Text Box 2"/>
            <p:cNvSpPr txBox="1">
              <a:spLocks noChangeArrowheads="1"/>
            </p:cNvSpPr>
            <p:nvPr/>
          </p:nvSpPr>
          <p:spPr bwMode="auto">
            <a:xfrm>
              <a:off x="7326" y="9177"/>
              <a:ext cx="3330" cy="1686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ปรับเปลี่ยนพืช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ลดพื้นที่ปลูก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เกษตรผสมผสาน / ไร่นาสวนผสม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5" name="Text Box 2"/>
            <p:cNvSpPr txBox="1">
              <a:spLocks noChangeArrowheads="1"/>
            </p:cNvSpPr>
            <p:nvPr/>
          </p:nvSpPr>
          <p:spPr bwMode="auto">
            <a:xfrm>
              <a:off x="11523" y="1440"/>
              <a:ext cx="3687" cy="600"/>
            </a:xfrm>
            <a:prstGeom prst="rect">
              <a:avLst/>
            </a:prstGeom>
            <a:solidFill>
              <a:srgbClr val="C2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ประโยชน์ที่เกษตรกรจะได้รับ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6" name="Text Box 2"/>
            <p:cNvSpPr txBox="1">
              <a:spLocks noChangeArrowheads="1"/>
            </p:cNvSpPr>
            <p:nvPr/>
          </p:nvSpPr>
          <p:spPr bwMode="auto">
            <a:xfrm>
              <a:off x="11523" y="2301"/>
              <a:ext cx="3687" cy="245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ปริมาณต่อไร่เพิ่มขึ้น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ได้ผลผลิตที่มีคุณภาพ  ลูกโต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ผิวสวย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ต้นทุนการผลิตลดลง  ได้กำไรมากขึ้น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ได้รายได้เพิ่มขึ้น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แก้ไขปัญหาด้านการตลาดได้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7" name="Text Box 2"/>
            <p:cNvSpPr txBox="1">
              <a:spLocks noChangeArrowheads="1"/>
            </p:cNvSpPr>
            <p:nvPr/>
          </p:nvSpPr>
          <p:spPr bwMode="auto">
            <a:xfrm>
              <a:off x="11523" y="5166"/>
              <a:ext cx="3687" cy="2070"/>
            </a:xfrm>
            <a:prstGeom prst="rect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ผลผลิตเพิ่มขึ้น / ยกระดับคุณภาพ   (เกรดเพิ่มขึ้น)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ต้นทุนการผลิตลดลง  ได้กำไรมากขึ้น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ได้รายได้เพิ่มขึ้น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แก้ไขปัญหาด้านการตลาดได้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8" name="Text Box 2"/>
            <p:cNvSpPr txBox="1">
              <a:spLocks noChangeArrowheads="1"/>
            </p:cNvSpPr>
            <p:nvPr/>
          </p:nvSpPr>
          <p:spPr bwMode="auto">
            <a:xfrm>
              <a:off x="11523" y="7414"/>
              <a:ext cx="3687" cy="1242"/>
            </a:xfrm>
            <a:prstGeom prst="rect">
              <a:avLst/>
            </a:prstGeom>
            <a:solidFill>
              <a:srgbClr val="B2A1C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ทราบแนวทางการพัฒนา และการแก้ไขปัญหา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09" name="Text Box 2"/>
            <p:cNvSpPr txBox="1">
              <a:spLocks noChangeArrowheads="1"/>
            </p:cNvSpPr>
            <p:nvPr/>
          </p:nvSpPr>
          <p:spPr bwMode="auto">
            <a:xfrm>
              <a:off x="11523" y="8931"/>
              <a:ext cx="3807" cy="2880"/>
            </a:xfrm>
            <a:prstGeom prst="rect">
              <a:avLst/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ได้รับทราบข้อมูลด้านการผลิต ถ้าหากไม่ปรับเปลี่ยนแล้ว จะได้รับผลกระทบ เช่น 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- เสี่ยงต่อผลผลิตต่ำ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- </a:t>
              </a: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คุณภาพผลผลิตต่ำ  เช่นลูกเล็กแคระแกรน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- ลงทุนสูงเสี่ยงต่อการขาดทุน</a:t>
              </a: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  - เสี่ยงต่อการตลาด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510" name="AutoShape 30"/>
            <p:cNvSpPr>
              <a:spLocks noChangeArrowheads="1"/>
            </p:cNvSpPr>
            <p:nvPr/>
          </p:nvSpPr>
          <p:spPr bwMode="auto">
            <a:xfrm>
              <a:off x="10882" y="6131"/>
              <a:ext cx="510" cy="315"/>
            </a:xfrm>
            <a:prstGeom prst="rightArrow">
              <a:avLst>
                <a:gd name="adj1" fmla="val 50000"/>
                <a:gd name="adj2" fmla="val 40476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511" name="AutoShape 31"/>
            <p:cNvSpPr>
              <a:spLocks noChangeArrowheads="1"/>
            </p:cNvSpPr>
            <p:nvPr/>
          </p:nvSpPr>
          <p:spPr bwMode="auto">
            <a:xfrm>
              <a:off x="10882" y="7940"/>
              <a:ext cx="510" cy="278"/>
            </a:xfrm>
            <a:prstGeom prst="rightArrow">
              <a:avLst>
                <a:gd name="adj1" fmla="val 50000"/>
                <a:gd name="adj2" fmla="val 45863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512" name="AutoShape 32"/>
            <p:cNvSpPr>
              <a:spLocks noChangeArrowheads="1"/>
            </p:cNvSpPr>
            <p:nvPr/>
          </p:nvSpPr>
          <p:spPr bwMode="auto">
            <a:xfrm>
              <a:off x="10882" y="9897"/>
              <a:ext cx="510" cy="315"/>
            </a:xfrm>
            <a:prstGeom prst="rightArrow">
              <a:avLst>
                <a:gd name="adj1" fmla="val 50000"/>
                <a:gd name="adj2" fmla="val 40476"/>
              </a:avLst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741249" y="128211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จว.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69069" y="311780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จว.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41249" y="4175011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จว.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71109" y="540782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จว.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69069" y="1973839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อภ.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9681" y="3723199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อภ.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41249" y="465917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อภ.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55377" y="590871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อภ.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834881" y="5674941"/>
            <a:ext cx="323850" cy="200025"/>
          </a:xfrm>
          <a:prstGeom prst="rightArrow">
            <a:avLst>
              <a:gd name="adj1" fmla="val 49843"/>
              <a:gd name="adj2" fmla="val 40319"/>
            </a:avLst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Group 41"/>
          <p:cNvGrpSpPr>
            <a:grpSpLocks/>
          </p:cNvGrpSpPr>
          <p:nvPr/>
        </p:nvGrpSpPr>
        <p:grpSpPr bwMode="auto">
          <a:xfrm>
            <a:off x="4548" y="97800"/>
            <a:ext cx="9090569" cy="6643471"/>
            <a:chOff x="423" y="548"/>
            <a:chExt cx="15993" cy="10529"/>
          </a:xfrm>
        </p:grpSpPr>
        <p:sp>
          <p:nvSpPr>
            <p:cNvPr id="2091" name="ตัวเชื่อมต่อตรง 44"/>
            <p:cNvSpPr>
              <a:spLocks/>
            </p:cNvSpPr>
            <p:nvPr/>
          </p:nvSpPr>
          <p:spPr bwMode="auto">
            <a:xfrm flipH="1">
              <a:off x="13976" y="7899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cxnSp>
          <p:nvCxnSpPr>
            <p:cNvPr id="2092" name="ลูกศรเชื่อมต่อแบบตรง 21"/>
            <p:cNvCxnSpPr>
              <a:cxnSpLocks/>
            </p:cNvCxnSpPr>
            <p:nvPr/>
          </p:nvCxnSpPr>
          <p:spPr bwMode="auto">
            <a:xfrm>
              <a:off x="7366" y="5540"/>
              <a:ext cx="28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93" name="Text Box 23"/>
            <p:cNvSpPr txBox="1">
              <a:spLocks/>
            </p:cNvSpPr>
            <p:nvPr/>
          </p:nvSpPr>
          <p:spPr bwMode="auto">
            <a:xfrm>
              <a:off x="423" y="1381"/>
              <a:ext cx="3540" cy="566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ปัจจัยนำเข้า (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Input)</a:t>
              </a: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94" name="Text Box 24"/>
            <p:cNvSpPr txBox="1">
              <a:spLocks/>
            </p:cNvSpPr>
            <p:nvPr/>
          </p:nvSpPr>
          <p:spPr bwMode="auto">
            <a:xfrm>
              <a:off x="4293" y="1381"/>
              <a:ext cx="3046" cy="566"/>
            </a:xfrm>
            <a:prstGeom prst="rect">
              <a:avLst/>
            </a:prstGeom>
            <a:solidFill>
              <a:srgbClr val="9BBB59"/>
            </a:solidFill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กระบวนการ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หลัก 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Process)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95" name="Text Box 25"/>
            <p:cNvSpPr txBox="1">
              <a:spLocks/>
            </p:cNvSpPr>
            <p:nvPr/>
          </p:nvSpPr>
          <p:spPr bwMode="auto">
            <a:xfrm>
              <a:off x="7652" y="1381"/>
              <a:ext cx="3159" cy="566"/>
            </a:xfrm>
            <a:prstGeom prst="rect">
              <a:avLst/>
            </a:prstGeom>
            <a:solidFill>
              <a:srgbClr val="F79646"/>
            </a:solidFill>
            <a:ln w="25400">
              <a:solidFill>
                <a:srgbClr val="97470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ผลผลิตย่อย (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Output)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96" name="Text Box 26"/>
            <p:cNvSpPr txBox="1">
              <a:spLocks/>
            </p:cNvSpPr>
            <p:nvPr/>
          </p:nvSpPr>
          <p:spPr bwMode="auto">
            <a:xfrm>
              <a:off x="11250" y="1381"/>
              <a:ext cx="2778" cy="566"/>
            </a:xfrm>
            <a:prstGeom prst="rect">
              <a:avLst/>
            </a:prstGeom>
            <a:solidFill>
              <a:srgbClr val="484329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ตัวชี้วัด (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KPI)</a:t>
              </a:r>
              <a:endParaRPr kumimoji="0" lang="th-TH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098" name="Text Box 32"/>
            <p:cNvSpPr txBox="1">
              <a:spLocks/>
            </p:cNvSpPr>
            <p:nvPr/>
          </p:nvSpPr>
          <p:spPr bwMode="auto">
            <a:xfrm>
              <a:off x="4293" y="2176"/>
              <a:ext cx="3061" cy="7760"/>
            </a:xfrm>
            <a:prstGeom prst="rect">
              <a:avLst/>
            </a:prstGeom>
            <a:solidFill>
              <a:srgbClr val="EAF1DD"/>
            </a:solidFill>
            <a:ln w="25400">
              <a:solidFill>
                <a:srgbClr val="9BBB5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จัดกระบวนการพัฒนาเกษตรกรปราดเปรื่อง (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Farmer)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สมาชิกแปลงใหญ่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จัดกระบวนการพัฒนาและสร้างเครือข่าย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ต้นแบบ ศูนย์เรียนรู้การเพิ่มประสิทธิภาพการผลิตสินค้าเกษตร (จ)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จัดกระบวนการแลกเปลี่ยนเรียนรู้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เพื่อพัฒนาเกษตรกรรุ่นใหม่ให้เป็น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Young Smart Farmer (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ถอดบทเรียนและจัดทำสื่อการถ่ายทอดความรู้ (ข)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-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จัดสัมมนาเชิงปฏิบัติการเครือข่าย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ต้นแบบ และ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Young Smart Farmer 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ระดับเขต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</p:txBody>
        </p:sp>
        <p:sp>
          <p:nvSpPr>
            <p:cNvPr id="2100" name="Text Box 2"/>
            <p:cNvSpPr txBox="1">
              <a:spLocks/>
            </p:cNvSpPr>
            <p:nvPr/>
          </p:nvSpPr>
          <p:spPr bwMode="auto">
            <a:xfrm>
              <a:off x="11205" y="2176"/>
              <a:ext cx="2778" cy="8673"/>
            </a:xfrm>
            <a:prstGeom prst="rect">
              <a:avLst/>
            </a:prstGeom>
            <a:solidFill>
              <a:srgbClr val="DDD8C2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1) ร้อยละของเกษตรกร มีคุณสมบัติเกษตรกรปราดเปรื่อง(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 ดังนี้</a:t>
              </a: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มีรายได้รวมทางการเกษตรไม่ต่ำกว่า 180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,</a:t>
              </a: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000 บาท/ครัวเรือน/ปี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มีความรู้ในเรื่องที่ทำอยู่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มีข้อมูลประกอบการตัดสินใจ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มีการบริหารจัดการผลผลิตและการตลาด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มีความตระหนักถึงคุณภาพสินค้าและความปลอดภัยของผู้บริโภค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มีความรับผิดชอบต่อสิ่งแวดล้อมและสังคม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§"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มีความภาคภูมิใจในความเป็นเกษตรกร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01" name="Text Box 4"/>
            <p:cNvSpPr txBox="1">
              <a:spLocks/>
            </p:cNvSpPr>
            <p:nvPr/>
          </p:nvSpPr>
          <p:spPr bwMode="auto">
            <a:xfrm>
              <a:off x="14233" y="6170"/>
              <a:ext cx="2183" cy="4679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ผลผลิต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(Output)</a:t>
              </a: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1.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เกษตรกรได้รับการพัฒนาเป็น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 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และ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Smart Farmer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ต้นแบบ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2.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เกษตรกรรุ่นใหม่ได้รับการ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พัฒนาเป็น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Young Smart Farmer</a:t>
              </a: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3. 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เกิดเครือข่ายเกษตรกรปราดเปรื่องในทุกระดับ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4.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สื่อถ่ายทอดความรู้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5.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แนวทางการขับเคลื่อนและ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ดำเนินงานการบูร</a:t>
              </a:r>
              <a:r>
                <a:rPr kumimoji="0" lang="th-TH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ณา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โครงการพัฒนาเกษตรกร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thai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ปราดเปรื่อง (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</a:t>
              </a: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05" name="ตัวเชื่อมต่อตรง 43"/>
            <p:cNvSpPr>
              <a:spLocks/>
            </p:cNvSpPr>
            <p:nvPr/>
          </p:nvSpPr>
          <p:spPr bwMode="auto">
            <a:xfrm flipH="1">
              <a:off x="10996" y="5485"/>
              <a:ext cx="1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cxnSp>
          <p:nvCxnSpPr>
            <p:cNvPr id="2106" name="ลูกศรเชื่อมต่อแบบตรง 6"/>
            <p:cNvCxnSpPr>
              <a:cxnSpLocks/>
            </p:cNvCxnSpPr>
            <p:nvPr/>
          </p:nvCxnSpPr>
          <p:spPr bwMode="auto">
            <a:xfrm>
              <a:off x="4050" y="5553"/>
              <a:ext cx="22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07" name="ลูกศรขวาท้ายขีด 45"/>
            <p:cNvSpPr>
              <a:spLocks/>
            </p:cNvSpPr>
            <p:nvPr/>
          </p:nvSpPr>
          <p:spPr bwMode="auto">
            <a:xfrm rot="16200000">
              <a:off x="15133" y="5538"/>
              <a:ext cx="418" cy="540"/>
            </a:xfrm>
            <a:custGeom>
              <a:avLst/>
              <a:gdLst>
                <a:gd name="G0" fmla="+- 10800 0 0"/>
                <a:gd name="G1" fmla="+- 5400 0 0"/>
                <a:gd name="G2" fmla="+- 21600 0 5400"/>
                <a:gd name="G3" fmla="+- 10800 0 5400"/>
                <a:gd name="G4" fmla="+- 21600 0 10800"/>
                <a:gd name="G5" fmla="*/ G4 G3 10800"/>
                <a:gd name="G6" fmla="+- 21600 0 G5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108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0800" y="162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E36C0A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08" name="Text Box 5"/>
            <p:cNvSpPr txBox="1">
              <a:spLocks/>
            </p:cNvSpPr>
            <p:nvPr/>
          </p:nvSpPr>
          <p:spPr bwMode="auto">
            <a:xfrm>
              <a:off x="541" y="10141"/>
              <a:ext cx="4222" cy="936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สัญลักษณ์หน่วยงานดำเนินการ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ก = ส่วนกลาง  ข = เขต  จ = จังหวัด</a:t>
              </a:r>
              <a:endPara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09" name="Text Box 8"/>
            <p:cNvSpPr txBox="1">
              <a:spLocks/>
            </p:cNvSpPr>
            <p:nvPr/>
          </p:nvSpPr>
          <p:spPr bwMode="auto">
            <a:xfrm>
              <a:off x="4763" y="548"/>
              <a:ext cx="8235" cy="600"/>
            </a:xfrm>
            <a:prstGeom prst="rect">
              <a:avLst/>
            </a:prstGeom>
            <a:solidFill>
              <a:srgbClr val="8064A2"/>
            </a:solidFill>
            <a:ln w="19050" cmpd="thickThin">
              <a:solidFill>
                <a:srgbClr val="3F315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โครงการพัฒนาเกษตรกรปราดเปรื่อง (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Smart Farmer)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2" name="Text Box 28"/>
          <p:cNvSpPr txBox="1">
            <a:spLocks/>
          </p:cNvSpPr>
          <p:nvPr/>
        </p:nvSpPr>
        <p:spPr bwMode="auto">
          <a:xfrm>
            <a:off x="35495" y="1124744"/>
            <a:ext cx="2029535" cy="3611308"/>
          </a:xfrm>
          <a:prstGeom prst="rect">
            <a:avLst/>
          </a:prstGeom>
          <a:solidFill>
            <a:srgbClr val="DBE5F1"/>
          </a:solidFill>
          <a:ln w="2540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พัฒนาเกษตรกรปราดเปรื่อง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Farmer)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1.1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พัฒนาเกษตรกรปราดเปรื่อง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Farmer)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สมาชิกแปลงใหญ่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1.2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พัฒนาและสร้างเครือข่าย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ต้นแบบ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1.3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พัฒนาเกษตรกรรุ่นใหม่ให้เป็น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Young Smart Farmer 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1.4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ถอดบทเรียนและจัดทำสื่อการถ่ายทอดความรู้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สัมมนาเชิงปฏิบัติการเครือข่าย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ต้นแบบ และ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Young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 </a:t>
            </a: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ระดับเขต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50</a:t>
            </a:r>
            <a:r>
              <a:rPr kumimoji="0" lang="th-TH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ราย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Text Box 35"/>
          <p:cNvSpPr txBox="1">
            <a:spLocks/>
          </p:cNvSpPr>
          <p:nvPr/>
        </p:nvSpPr>
        <p:spPr bwMode="auto">
          <a:xfrm>
            <a:off x="4098913" y="1123851"/>
            <a:ext cx="1913247" cy="54735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เกษตรกรในพื้นที่แปลงใหญ่มีแผนพัฒนาเกษตรกรปราดเปรื่อง 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Farmer)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รายบุคคล และได้รับการพัฒนาเป็น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90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ของเกษตรกรที่เข้าร่วมโครงการ)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.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เกษตรกรที่เป็นเจ้าของศูนย์เรียนรู้ฯ ได้รับการพัฒนาเป็น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ต้นแบบ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.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เกษตรกรรุ่นใหม่ ได้รับการพัฒนาให้เป็น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Young Smart Farmer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ร้อยละ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60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ของเกษตรกรรุ่นใหม่ที่เข้าร่วมโครงการ)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.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สื่อถ่ายทอดความรู้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ต้นแบบ และ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Young Smart Farmer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จำนวน 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ชุด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5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.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เครือข่าย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Smart Farmer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ต้นแบบ ของศูนย์เรียนรู้การเพิ่มประสิทธิภาพการผลิตสินค้าเกษตร และ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Young Smart Farmer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ระดับเขต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Text Box 1"/>
          <p:cNvSpPr txBox="1">
            <a:spLocks/>
          </p:cNvSpPr>
          <p:nvPr/>
        </p:nvSpPr>
        <p:spPr bwMode="auto">
          <a:xfrm>
            <a:off x="7812360" y="1196752"/>
            <a:ext cx="1289720" cy="1957388"/>
          </a:xfrm>
          <a:prstGeom prst="rect">
            <a:avLst/>
          </a:prstGeom>
          <a:solidFill>
            <a:srgbClr val="E5DFEC"/>
          </a:solidFill>
          <a:ln w="63500" cmpd="thickThin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ผลลัพธ์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(Outcome)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 รายได้รวมทางการเกษตรไม่ต่ำกว่า 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,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000 บาทครัวเรือน/ปี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2.</a:t>
            </a: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สามารถวิเคราะห์การวางแผนการผลิตได้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3. มีระบบเครือข่าย</a:t>
            </a:r>
          </a:p>
          <a:p>
            <a:pPr marL="0" marR="0" lvl="0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1943100" y="116632"/>
            <a:ext cx="5257800" cy="5619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glow rad="1397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TH SarabunIT๙"/>
              </a:rPr>
              <a:t>กระบวนการพัฒนาเกษตรกรและองค์กรเกษตรกร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Cordia New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rPr>
              <a:t> 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Cordia New"/>
            </a:endParaRPr>
          </a:p>
        </p:txBody>
      </p:sp>
      <p:grpSp>
        <p:nvGrpSpPr>
          <p:cNvPr id="6" name="กลุ่ม 11"/>
          <p:cNvGrpSpPr/>
          <p:nvPr/>
        </p:nvGrpSpPr>
        <p:grpSpPr>
          <a:xfrm>
            <a:off x="179512" y="980728"/>
            <a:ext cx="2133600" cy="3695700"/>
            <a:chOff x="0" y="0"/>
            <a:chExt cx="2133600" cy="3457575"/>
          </a:xfrm>
          <a:effectLst>
            <a:glow rad="127000">
              <a:srgbClr val="00B0F0"/>
            </a:glow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0"/>
              <a:ext cx="2133600" cy="677257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th-TH" sz="1800" b="1">
                  <a:solidFill>
                    <a:srgbClr val="FF0000"/>
                  </a:solidFill>
                  <a:effectLst/>
                  <a:latin typeface="Calibri"/>
                  <a:ea typeface="Calibri"/>
                  <a:cs typeface="TH SarabunIT๙"/>
                </a:rPr>
                <a:t>หลักการทำงานพัฒนาเกษตรกรและองค์กรเกษตรกร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677257"/>
              <a:ext cx="2133600" cy="1846867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th-TH" sz="1800" b="1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H SarabunIT๙"/>
                </a:rPr>
                <a:t>“เกษตรกรเป็นศูนย์กลาง</a:t>
              </a:r>
              <a:br>
                <a:rPr lang="th-TH" sz="1800" b="1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H SarabunIT๙"/>
                </a:rPr>
              </a:br>
              <a:r>
                <a:rPr lang="th-TH" sz="1800" b="1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TH SarabunIT๙"/>
                </a:rPr>
                <a:t>ของการพัฒนา”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th-TH" sz="1600" b="1" u="sng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H SarabunIT๙"/>
                </a:rPr>
                <a:t>บนหลักการของ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th-TH" sz="1400" b="1" dirty="0">
                  <a:effectLst/>
                  <a:latin typeface="Calibri"/>
                  <a:ea typeface="Calibri"/>
                  <a:cs typeface="TH SarabunIT๙"/>
                </a:rPr>
                <a:t>การเรียนรู้ตลอดชีวิต</a:t>
              </a:r>
              <a:endParaRPr lang="en-US" sz="1050" dirty="0">
                <a:effectLst/>
                <a:latin typeface="Calibri"/>
                <a:ea typeface="Calibri"/>
                <a:cs typeface="Cordia New"/>
              </a:endParaRP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th-TH" sz="1400" b="1" dirty="0">
                  <a:effectLst/>
                  <a:latin typeface="Calibri"/>
                  <a:ea typeface="Calibri"/>
                  <a:cs typeface="TH SarabunIT๙"/>
                </a:rPr>
                <a:t>การมีส่วนร่วม</a:t>
              </a:r>
              <a:endParaRPr lang="en-US" sz="1050" dirty="0">
                <a:effectLst/>
                <a:latin typeface="Calibri"/>
                <a:ea typeface="Calibri"/>
                <a:cs typeface="Cordia New"/>
              </a:endParaRP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th-TH" sz="1400" b="1" dirty="0">
                  <a:effectLst/>
                  <a:latin typeface="Calibri"/>
                  <a:ea typeface="Calibri"/>
                  <a:cs typeface="TH SarabunIT๙"/>
                </a:rPr>
                <a:t>การพึงพาตนเองได้อย่างยั่งยืน</a:t>
              </a:r>
              <a:endParaRPr lang="en-US" sz="105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9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2533650"/>
              <a:ext cx="2133600" cy="923925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th-TH" sz="1600" b="1" dirty="0">
                  <a:solidFill>
                    <a:srgbClr val="C00000"/>
                  </a:solidFill>
                  <a:effectLst/>
                  <a:latin typeface="Calibri"/>
                  <a:ea typeface="Calibri"/>
                  <a:cs typeface="TH SarabunIT๙"/>
                </a:rPr>
                <a:t>โดยมีเจ้าหน้าที่เป็น “ผู้จัดการเรียนรู้”และใช้กระบวนการกลุ่มเป็นกลไกขับเคลื่อนการพัฒนา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2695143" y="980728"/>
            <a:ext cx="3114675" cy="3714753"/>
            <a:chOff x="0" y="0"/>
            <a:chExt cx="3524250" cy="3320943"/>
          </a:xfrm>
          <a:effectLst>
            <a:glow rad="139700">
              <a:srgbClr val="4F81BD">
                <a:satMod val="175000"/>
                <a:alpha val="40000"/>
              </a:srgbClr>
            </a:glow>
          </a:effectLst>
        </p:grpSpPr>
        <p:sp>
          <p:nvSpPr>
            <p:cNvPr id="13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0"/>
              <a:ext cx="3524250" cy="409575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เป้าหมายและคุณสมบัติ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409573"/>
              <a:ext cx="3524250" cy="291137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/>
                <a:buChar char=""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เกษตรกรทั่วไป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 	ผู้ประกอบอาชีพการเกษตรเป็นอาชีพหลัก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/>
                <a:buChar char=""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เกษตรกรรุ่นใหม่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	คนรุ่นใหม่เริ่มทำการเกษตร มีความมุ่งมั่นตั้งใจ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    ต้องการพัฒนาศักยภาพในอาชีพ เป้าหมาย ๒๔๐ คน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   (ปี ๕๙ </a:t>
              </a:r>
              <a:r>
                <a:rPr kumimoji="0" lang="th-TH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สสก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๖)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/>
                <a:buChar char=""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กลุ่มส่งเสริมอาชีพการเกษตร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กลุ่มของเกษตรกรผู้ผลิตสินค้าเกษตรชนิดเดียวกัน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    หรือเกี่ยวเนื่องกัน เป้าหมาย ๒๔ กลุ่ม (ปี ๕๙ </a:t>
              </a:r>
              <a:r>
                <a:rPr kumimoji="0" lang="th-TH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สสก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๖)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/>
                <a:buChar char=""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กลุ่มแม่บ้านเกษตรกร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	กลุ่มของสตรีที่อยู่ในครอบครัวเกษตรหรือชุมชนเกษตร</a:t>
              </a:r>
              <a:b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</a:b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เป้าหมาย ๒๔ กลุ่ม (ปี ๕๙ </a:t>
              </a:r>
              <a:r>
                <a:rPr kumimoji="0" lang="th-TH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สสก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๖)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/>
                <a:buChar char=""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กลุ่ม</a:t>
              </a:r>
              <a:r>
                <a:rPr kumimoji="0" lang="th-TH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ยุว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เกษตรกร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กลุ่มของเด็กและเยาวชน อายุ ๑๐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-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๒๕ปี ที่สนใจการเกษตรเป้าหมาย ๒๔ กลุ่ม (ปี ๕๙ </a:t>
              </a:r>
              <a:r>
                <a:rPr kumimoji="0" lang="th-TH" sz="1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สสก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๖)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</p:txBody>
        </p:sp>
      </p:grpSp>
      <p:sp>
        <p:nvSpPr>
          <p:cNvPr id="12" name="เครื่องหมายบั้ง 56"/>
          <p:cNvSpPr/>
          <p:nvPr/>
        </p:nvSpPr>
        <p:spPr>
          <a:xfrm>
            <a:off x="2354676" y="2162184"/>
            <a:ext cx="428625" cy="1129665"/>
          </a:xfrm>
          <a:prstGeom prst="chevron">
            <a:avLst/>
          </a:prstGeom>
          <a:solidFill>
            <a:srgbClr val="00B050"/>
          </a:solidFill>
          <a:ln w="15875" cap="flat" cmpd="sng" algn="ctr">
            <a:solidFill>
              <a:srgbClr val="FFFF00"/>
            </a:solidFill>
            <a:prstDash val="solid"/>
          </a:ln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grpSp>
        <p:nvGrpSpPr>
          <p:cNvPr id="18" name="กลุ่ม 12"/>
          <p:cNvGrpSpPr/>
          <p:nvPr/>
        </p:nvGrpSpPr>
        <p:grpSpPr>
          <a:xfrm>
            <a:off x="4480049" y="4695480"/>
            <a:ext cx="4412431" cy="2117895"/>
            <a:chOff x="-26328" y="0"/>
            <a:chExt cx="2929535" cy="2628901"/>
          </a:xfrm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26328" y="0"/>
              <a:ext cx="2929535" cy="422418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ผลการพัฒนาเกษตรกรและองค์กรเกษตรกร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2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26328" y="409575"/>
              <a:ext cx="2929535" cy="221932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เกษตรกร</a:t>
              </a:r>
              <a:r>
                <a:rPr kumimoji="0" lang="th-TH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ปราดเปรื่อง </a:t>
              </a: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Smart Farmer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ทำการเกษตรสอดคล้องกับพื้นที่และสินค้า เชื่อมโยงเครือข่ายและช่วยเหลือซึ่งกันและกัน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เกษตรกร</a:t>
              </a:r>
              <a:r>
                <a:rPr kumimoji="0" lang="th-TH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รุ่นใหม่</a:t>
              </a: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 Young Smart Farmer</a:t>
              </a: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-18034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 	ทำการเกษตรสมัยใหม่ มีความภาคภูมิใจ พึ่งพาตนเองได้และเป็นที่พึ่งแก่เพื่อนเกษตรกร  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กลุ่ม</a:t>
              </a:r>
              <a:r>
                <a:rPr kumimoji="0" lang="th-TH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ส่งเสริมอาชีพการเกษตร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เป็นผู้นำในอาชีพสอดคล้องกับพื้นที่และสินค้า เชื่อมโยงเครือข่ายและช่วยเหลือซึ่งกันและกัน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กลุ่ม</a:t>
              </a:r>
              <a:r>
                <a:rPr kumimoji="0" lang="th-TH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แม่บ้านเกษตรกร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เป็นผู้นำในการพัฒนาคุณภาพชีวิต และสร้างรายได้ให้ครอบครัวเกษตร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กลุ่ม</a:t>
              </a:r>
              <a:r>
                <a:rPr kumimoji="0" lang="th-TH" sz="11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ยุว</a:t>
              </a:r>
              <a:r>
                <a:rPr kumimoji="0" lang="th-TH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เกษตรกร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มีใจรักการเกษตร มีความรู้และทักษะเกษตรขั้นพื้นฐาน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</p:txBody>
        </p:sp>
      </p:grpSp>
      <p:grpSp>
        <p:nvGrpSpPr>
          <p:cNvPr id="19" name="กลุ่ม 16"/>
          <p:cNvGrpSpPr/>
          <p:nvPr/>
        </p:nvGrpSpPr>
        <p:grpSpPr>
          <a:xfrm>
            <a:off x="62230" y="5019798"/>
            <a:ext cx="3685540" cy="1793578"/>
            <a:chOff x="0" y="0"/>
            <a:chExt cx="3686174" cy="2535556"/>
          </a:xfrm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9525" y="0"/>
              <a:ext cx="3676649" cy="466725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กระบวนการพัฒนาเกษตรกรและองค์กรเกษตรกร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26" name="สี่เหลี่ยมผืนผ้า 24"/>
            <p:cNvSpPr/>
            <p:nvPr/>
          </p:nvSpPr>
          <p:spPr>
            <a:xfrm>
              <a:off x="0" y="478156"/>
              <a:ext cx="3686174" cy="20574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rdia New"/>
              </a:endParaRPr>
            </a:p>
          </p:txBody>
        </p:sp>
      </p:grpSp>
      <p:grpSp>
        <p:nvGrpSpPr>
          <p:cNvPr id="20" name="กลุ่ม 47"/>
          <p:cNvGrpSpPr/>
          <p:nvPr/>
        </p:nvGrpSpPr>
        <p:grpSpPr>
          <a:xfrm>
            <a:off x="5986380" y="834708"/>
            <a:ext cx="1637665" cy="1658189"/>
            <a:chOff x="-2" y="2190752"/>
            <a:chExt cx="1748499" cy="967918"/>
          </a:xfrm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2" y="2190752"/>
              <a:ext cx="1748498" cy="20090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Cordia New"/>
                </a:rPr>
                <a:t>Smart Farmer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2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1" y="2391585"/>
              <a:ext cx="1748498" cy="76708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มี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ความรู้เรื่องที่ทำ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มี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ข้อมูลตัดสินใจ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มี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การจัดการผลผลิต</a:t>
              </a: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/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ตลาด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ใส่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ใจคุณภาพ</a:t>
              </a: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/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ปลอดภัย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รับผิดชอบ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สิ่งแวดล้อม</a:t>
              </a: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/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Angsana New"/>
                </a:rPr>
                <a:t>สังคม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  <a:p>
              <a:pPr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- ภาคภูมิใจ</a:t>
              </a:r>
              <a:r>
                <a:rPr kumimoji="0" lang="th-TH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ที่เป็นเกษตรกร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</p:txBody>
        </p:sp>
      </p:grpSp>
      <p:sp>
        <p:nvSpPr>
          <p:cNvPr id="21" name="เครื่องหมายบั้ง 3"/>
          <p:cNvSpPr/>
          <p:nvPr/>
        </p:nvSpPr>
        <p:spPr>
          <a:xfrm rot="5400000">
            <a:off x="2365954" y="4240653"/>
            <a:ext cx="428625" cy="1129665"/>
          </a:xfrm>
          <a:prstGeom prst="chevron">
            <a:avLst/>
          </a:prstGeom>
          <a:solidFill>
            <a:srgbClr val="00B050"/>
          </a:solidFill>
          <a:ln w="15875" cap="flat" cmpd="sng" algn="ctr">
            <a:solidFill>
              <a:srgbClr val="FFFF00"/>
            </a:solidFill>
            <a:prstDash val="solid"/>
          </a:ln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22" name="เครื่องหมายบั้ง 13"/>
          <p:cNvSpPr/>
          <p:nvPr/>
        </p:nvSpPr>
        <p:spPr>
          <a:xfrm>
            <a:off x="3835400" y="4963631"/>
            <a:ext cx="428625" cy="1129665"/>
          </a:xfrm>
          <a:prstGeom prst="chevron">
            <a:avLst/>
          </a:prstGeom>
          <a:solidFill>
            <a:srgbClr val="00B050"/>
          </a:solidFill>
          <a:ln w="15875" cap="flat" cmpd="sng" algn="ctr">
            <a:solidFill>
              <a:srgbClr val="FFFF00"/>
            </a:solidFill>
            <a:prstDash val="solid"/>
          </a:ln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29" name="กล่องข้อความ 2"/>
          <p:cNvSpPr txBox="1">
            <a:spLocks noChangeArrowheads="1"/>
          </p:cNvSpPr>
          <p:nvPr/>
        </p:nvSpPr>
        <p:spPr bwMode="auto">
          <a:xfrm>
            <a:off x="1976820" y="5979224"/>
            <a:ext cx="1469959" cy="311162"/>
          </a:xfrm>
          <a:prstGeom prst="rect">
            <a:avLst/>
          </a:prstGeom>
          <a:solidFill>
            <a:srgbClr val="FFFF00"/>
          </a:solidFill>
          <a:ln w="15875">
            <a:solidFill>
              <a:srgbClr val="000000"/>
            </a:solidFill>
            <a:miter lim="800000"/>
            <a:headEnd/>
            <a:tailEnd/>
          </a:ln>
          <a:effectLst>
            <a:glow rad="101600">
              <a:srgbClr val="4F81BD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H SarabunIT๙"/>
              </a:rPr>
              <a:t> </a:t>
            </a: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H SarabunIT๙"/>
              </a:rPr>
              <a:t>เรียนรู้และพัฒนา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Cordia New"/>
            </a:endParaRPr>
          </a:p>
        </p:txBody>
      </p:sp>
      <p:grpSp>
        <p:nvGrpSpPr>
          <p:cNvPr id="30" name="กลุ่ม 26"/>
          <p:cNvGrpSpPr/>
          <p:nvPr/>
        </p:nvGrpSpPr>
        <p:grpSpPr>
          <a:xfrm>
            <a:off x="-108520" y="5315817"/>
            <a:ext cx="2421633" cy="1438275"/>
            <a:chOff x="123824" y="0"/>
            <a:chExt cx="2731136" cy="1743075"/>
          </a:xfrm>
        </p:grpSpPr>
        <p:grpSp>
          <p:nvGrpSpPr>
            <p:cNvPr id="31" name="กลุ่ม 30"/>
            <p:cNvGrpSpPr/>
            <p:nvPr/>
          </p:nvGrpSpPr>
          <p:grpSpPr>
            <a:xfrm>
              <a:off x="2562225" y="466725"/>
              <a:ext cx="292735" cy="285750"/>
              <a:chOff x="0" y="0"/>
              <a:chExt cx="292735" cy="285750"/>
            </a:xfrm>
            <a:solidFill>
              <a:srgbClr val="00B050"/>
            </a:solidFill>
            <a:effectLst>
              <a:glow rad="101600">
                <a:srgbClr val="4F81BD">
                  <a:satMod val="175000"/>
                  <a:alpha val="40000"/>
                </a:srgbClr>
              </a:glow>
            </a:effectLst>
          </p:grpSpPr>
          <p:sp>
            <p:nvSpPr>
              <p:cNvPr id="44" name="ลูกศรลง 28"/>
              <p:cNvSpPr/>
              <p:nvPr/>
            </p:nvSpPr>
            <p:spPr>
              <a:xfrm>
                <a:off x="247650" y="0"/>
                <a:ext cx="45085" cy="285750"/>
              </a:xfrm>
              <a:prstGeom prst="downArrow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  <p:sp>
            <p:nvSpPr>
              <p:cNvPr id="45" name="สี่เหลี่ยมผืนผ้า 29"/>
              <p:cNvSpPr/>
              <p:nvPr/>
            </p:nvSpPr>
            <p:spPr>
              <a:xfrm>
                <a:off x="0" y="0"/>
                <a:ext cx="264160" cy="45719"/>
              </a:xfrm>
              <a:prstGeom prst="rect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</p:grpSp>
        <p:sp>
          <p:nvSpPr>
            <p:cNvPr id="32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727393" y="0"/>
              <a:ext cx="1952625" cy="609600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 </a:t>
              </a:r>
              <a:r>
                <a:rPr kumimoji="0" lang="th-TH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วิเคราะห์ตนเอง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Cordia New"/>
                </a:rPr>
                <a:t>/</a:t>
              </a:r>
              <a:r>
                <a:rPr kumimoji="0" lang="th-TH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Cordia New"/>
                </a:rPr>
                <a:t>กลุ่ม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จัดทำแผนความ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ต้องการ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33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952500" y="1343025"/>
              <a:ext cx="1514475" cy="400050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 </a:t>
              </a:r>
              <a:r>
                <a:rPr kumimoji="0" lang="th-TH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เชื่อมโยงเครือข่าย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3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23824" y="781050"/>
              <a:ext cx="2270862" cy="400050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  <a:effectLst>
              <a:glow rad="101600">
                <a:srgbClr val="4F81BD">
                  <a:satMod val="175000"/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 </a:t>
              </a:r>
              <a:r>
                <a:rPr kumimoji="0" lang="th-TH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สรุปบทเรียน พัฒนาขยายผล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grpSp>
          <p:nvGrpSpPr>
            <p:cNvPr id="35" name="กลุ่ม 31"/>
            <p:cNvGrpSpPr/>
            <p:nvPr/>
          </p:nvGrpSpPr>
          <p:grpSpPr>
            <a:xfrm rot="5400000">
              <a:off x="2533650" y="1228725"/>
              <a:ext cx="292735" cy="285750"/>
              <a:chOff x="0" y="0"/>
              <a:chExt cx="292735" cy="285750"/>
            </a:xfrm>
            <a:solidFill>
              <a:srgbClr val="00B050"/>
            </a:solidFill>
            <a:effectLst>
              <a:glow rad="101600">
                <a:srgbClr val="4F81BD">
                  <a:satMod val="175000"/>
                  <a:alpha val="40000"/>
                </a:srgbClr>
              </a:glow>
            </a:effectLst>
          </p:grpSpPr>
          <p:sp>
            <p:nvSpPr>
              <p:cNvPr id="42" name="ลูกศรลง 32"/>
              <p:cNvSpPr/>
              <p:nvPr/>
            </p:nvSpPr>
            <p:spPr>
              <a:xfrm>
                <a:off x="247650" y="0"/>
                <a:ext cx="45085" cy="285750"/>
              </a:xfrm>
              <a:prstGeom prst="downArrow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  <p:sp>
            <p:nvSpPr>
              <p:cNvPr id="43" name="สี่เหลี่ยมผืนผ้า 33"/>
              <p:cNvSpPr/>
              <p:nvPr/>
            </p:nvSpPr>
            <p:spPr>
              <a:xfrm>
                <a:off x="0" y="0"/>
                <a:ext cx="264160" cy="45719"/>
              </a:xfrm>
              <a:prstGeom prst="rect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</p:grpSp>
        <p:grpSp>
          <p:nvGrpSpPr>
            <p:cNvPr id="36" name="กลุ่ม 34"/>
            <p:cNvGrpSpPr/>
            <p:nvPr/>
          </p:nvGrpSpPr>
          <p:grpSpPr>
            <a:xfrm rot="16200000">
              <a:off x="581025" y="466725"/>
              <a:ext cx="292735" cy="285750"/>
              <a:chOff x="0" y="0"/>
              <a:chExt cx="292735" cy="285750"/>
            </a:xfrm>
            <a:solidFill>
              <a:srgbClr val="00B050"/>
            </a:solidFill>
            <a:effectLst>
              <a:glow rad="101600">
                <a:srgbClr val="4F81BD">
                  <a:satMod val="175000"/>
                  <a:alpha val="40000"/>
                </a:srgbClr>
              </a:glow>
            </a:effectLst>
          </p:grpSpPr>
          <p:sp>
            <p:nvSpPr>
              <p:cNvPr id="40" name="ลูกศรลง 35"/>
              <p:cNvSpPr/>
              <p:nvPr/>
            </p:nvSpPr>
            <p:spPr>
              <a:xfrm>
                <a:off x="247650" y="0"/>
                <a:ext cx="45085" cy="285750"/>
              </a:xfrm>
              <a:prstGeom prst="downArrow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  <p:sp>
            <p:nvSpPr>
              <p:cNvPr id="41" name="สี่เหลี่ยมผืนผ้า 36"/>
              <p:cNvSpPr/>
              <p:nvPr/>
            </p:nvSpPr>
            <p:spPr>
              <a:xfrm>
                <a:off x="0" y="0"/>
                <a:ext cx="264160" cy="45719"/>
              </a:xfrm>
              <a:prstGeom prst="rect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</p:grpSp>
        <p:grpSp>
          <p:nvGrpSpPr>
            <p:cNvPr id="37" name="กลุ่ม 37"/>
            <p:cNvGrpSpPr/>
            <p:nvPr/>
          </p:nvGrpSpPr>
          <p:grpSpPr>
            <a:xfrm rot="10800000">
              <a:off x="609600" y="1228725"/>
              <a:ext cx="292735" cy="285750"/>
              <a:chOff x="0" y="0"/>
              <a:chExt cx="292735" cy="285750"/>
            </a:xfrm>
            <a:solidFill>
              <a:srgbClr val="00B050"/>
            </a:solidFill>
            <a:effectLst>
              <a:glow rad="101600">
                <a:srgbClr val="4F81BD">
                  <a:satMod val="175000"/>
                  <a:alpha val="40000"/>
                </a:srgbClr>
              </a:glow>
            </a:effectLst>
          </p:grpSpPr>
          <p:sp>
            <p:nvSpPr>
              <p:cNvPr id="38" name="ลูกศรลง 38"/>
              <p:cNvSpPr/>
              <p:nvPr/>
            </p:nvSpPr>
            <p:spPr>
              <a:xfrm>
                <a:off x="247650" y="0"/>
                <a:ext cx="45085" cy="285750"/>
              </a:xfrm>
              <a:prstGeom prst="downArrow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  <p:sp>
            <p:nvSpPr>
              <p:cNvPr id="39" name="สี่เหลี่ยมผืนผ้า 39"/>
              <p:cNvSpPr/>
              <p:nvPr/>
            </p:nvSpPr>
            <p:spPr>
              <a:xfrm>
                <a:off x="0" y="0"/>
                <a:ext cx="264160" cy="45719"/>
              </a:xfrm>
              <a:prstGeom prst="rect">
                <a:avLst/>
              </a:prstGeom>
              <a:grpFill/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Cordia New"/>
                </a:endParaRPr>
              </a:p>
            </p:txBody>
          </p:sp>
        </p:grpSp>
      </p:grpSp>
      <p:grpSp>
        <p:nvGrpSpPr>
          <p:cNvPr id="46" name="กลุ่ม 50"/>
          <p:cNvGrpSpPr/>
          <p:nvPr/>
        </p:nvGrpSpPr>
        <p:grpSpPr>
          <a:xfrm>
            <a:off x="6014085" y="2917747"/>
            <a:ext cx="1438235" cy="1663381"/>
            <a:chOff x="0" y="2209620"/>
            <a:chExt cx="1209678" cy="1511682"/>
          </a:xfrm>
          <a:effectLst>
            <a:glow rad="101600">
              <a:srgbClr val="00B0F0">
                <a:alpha val="40000"/>
              </a:srgbClr>
            </a:glow>
            <a:outerShdw blurRad="50800" dist="38100" dir="2700000" algn="tl" rotWithShape="0">
              <a:sysClr val="windowText" lastClr="000000">
                <a:alpha val="40000"/>
              </a:sysClr>
            </a:outerShdw>
          </a:effectLst>
        </p:grpSpPr>
        <p:sp>
          <p:nvSpPr>
            <p:cNvPr id="4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2209620"/>
              <a:ext cx="1209678" cy="31101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 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H SarabunIT๙"/>
                  <a:ea typeface="Calibri"/>
                  <a:cs typeface="Cordia New"/>
                </a:rPr>
                <a:t>Smart Group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4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4" y="2520518"/>
              <a:ext cx="1209674" cy="120078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R="0" lvl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- การ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จัดการองค์กร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R="0" lvl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- การ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จัดการความรู้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R="0" lvl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- การ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จัดการเทคโนโลยี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R="0" lvl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- การ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จัดการทุน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R="0" lvl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th-TH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- การ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H SarabunIT๙"/>
                </a:rPr>
                <a:t>จัดการตลาด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ordia New"/>
              </a:endParaRPr>
            </a:p>
            <a:p>
              <a:pPr marL="18034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/>
                  <a:ea typeface="Calibri"/>
                  <a:cs typeface="TH SarabunIT๙"/>
                </a:rPr>
                <a:t> 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Calibri"/>
                <a:cs typeface="Angsana New"/>
              </a:endParaRPr>
            </a:p>
          </p:txBody>
        </p:sp>
      </p:grpSp>
      <p:grpSp>
        <p:nvGrpSpPr>
          <p:cNvPr id="50" name="กลุ่ม 53"/>
          <p:cNvGrpSpPr/>
          <p:nvPr/>
        </p:nvGrpSpPr>
        <p:grpSpPr>
          <a:xfrm>
            <a:off x="7668344" y="2050953"/>
            <a:ext cx="1076325" cy="1076326"/>
            <a:chOff x="-2" y="2190750"/>
            <a:chExt cx="1428396" cy="1200150"/>
          </a:xfrm>
          <a:effectLst>
            <a:glow rad="101600">
              <a:srgbClr val="00B0F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-2" y="2190750"/>
              <a:ext cx="1428394" cy="352425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>
                  <a:effectLst/>
                  <a:latin typeface="TH SarabunIT๙"/>
                  <a:ea typeface="Calibri"/>
                  <a:cs typeface="Cordia New"/>
                </a:rPr>
                <a:t>Smart Product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5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2543175"/>
              <a:ext cx="1428394" cy="84772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R="0" lvl="0">
                <a:spcBef>
                  <a:spcPts val="0"/>
                </a:spcBef>
                <a:spcAft>
                  <a:spcPts val="0"/>
                </a:spcAft>
              </a:pPr>
              <a:r>
                <a:rPr lang="th-TH" sz="1300" b="1" dirty="0" smtClean="0">
                  <a:effectLst/>
                  <a:latin typeface="Tahoma"/>
                  <a:ea typeface="Calibri"/>
                  <a:cs typeface="TH SarabunIT๙"/>
                </a:rPr>
                <a:t>- มี</a:t>
              </a:r>
              <a:r>
                <a:rPr lang="th-TH" sz="1300" b="1" dirty="0">
                  <a:effectLst/>
                  <a:latin typeface="Tahoma"/>
                  <a:ea typeface="Calibri"/>
                  <a:cs typeface="TH SarabunIT๙"/>
                </a:rPr>
                <a:t>คุณภาพ</a:t>
              </a:r>
              <a:endParaRPr lang="en-US" sz="800" dirty="0">
                <a:effectLst/>
                <a:latin typeface="Tahoma"/>
                <a:ea typeface="Calibri"/>
                <a:cs typeface="Angsana New"/>
              </a:endParaRPr>
            </a:p>
            <a:p>
              <a:pPr marR="0" lvl="0">
                <a:spcBef>
                  <a:spcPts val="0"/>
                </a:spcBef>
                <a:spcAft>
                  <a:spcPts val="0"/>
                </a:spcAft>
              </a:pPr>
              <a:r>
                <a:rPr lang="th-TH" sz="1300" b="1" dirty="0" smtClean="0">
                  <a:effectLst/>
                  <a:latin typeface="Tahoma"/>
                  <a:ea typeface="Calibri"/>
                  <a:cs typeface="TH SarabunIT๙"/>
                </a:rPr>
                <a:t>- มี</a:t>
              </a:r>
              <a:r>
                <a:rPr lang="th-TH" sz="1300" b="1" dirty="0">
                  <a:effectLst/>
                  <a:latin typeface="Tahoma"/>
                  <a:ea typeface="Calibri"/>
                  <a:cs typeface="TH SarabunIT๙"/>
                </a:rPr>
                <a:t>มาตรฐาน</a:t>
              </a:r>
              <a:endParaRPr lang="en-US" sz="800" dirty="0">
                <a:effectLst/>
                <a:latin typeface="Tahoma"/>
                <a:ea typeface="Calibri"/>
                <a:cs typeface="Angsana New"/>
              </a:endParaRPr>
            </a:p>
            <a:p>
              <a:pPr marR="0" lvl="0">
                <a:spcBef>
                  <a:spcPts val="0"/>
                </a:spcBef>
                <a:spcAft>
                  <a:spcPts val="0"/>
                </a:spcAft>
              </a:pPr>
              <a:r>
                <a:rPr lang="th-TH" sz="1300" b="1" dirty="0" smtClean="0">
                  <a:effectLst/>
                  <a:latin typeface="Tahoma"/>
                  <a:ea typeface="Calibri"/>
                  <a:cs typeface="TH SarabunIT๙"/>
                </a:rPr>
                <a:t>- ใส่</a:t>
              </a:r>
              <a:r>
                <a:rPr lang="th-TH" sz="1300" b="1" dirty="0">
                  <a:effectLst/>
                  <a:latin typeface="Tahoma"/>
                  <a:ea typeface="Calibri"/>
                  <a:cs typeface="TH SarabunIT๙"/>
                </a:rPr>
                <a:t>ใจสิ่งแวดล้อม</a:t>
              </a:r>
              <a:endParaRPr lang="en-US" sz="800" dirty="0">
                <a:effectLst/>
                <a:latin typeface="Tahoma"/>
                <a:ea typeface="Calibri"/>
                <a:cs typeface="Angsana New"/>
              </a:endParaRPr>
            </a:p>
          </p:txBody>
        </p:sp>
      </p:grpSp>
      <p:sp>
        <p:nvSpPr>
          <p:cNvPr id="51" name="วงรี 61"/>
          <p:cNvSpPr/>
          <p:nvPr/>
        </p:nvSpPr>
        <p:spPr>
          <a:xfrm>
            <a:off x="7020272" y="2420888"/>
            <a:ext cx="628650" cy="523875"/>
          </a:xfrm>
          <a:prstGeom prst="ellipse">
            <a:avLst/>
          </a:prstGeom>
          <a:solidFill>
            <a:srgbClr val="8064A2">
              <a:lumMod val="40000"/>
              <a:lumOff val="60000"/>
            </a:srgbClr>
          </a:solidFill>
          <a:ln w="15875" cap="flat" cmpd="sng" algn="ctr">
            <a:solidFill>
              <a:sysClr val="windowText" lastClr="000000"/>
            </a:solidFill>
            <a:prstDash val="solid"/>
          </a:ln>
          <a:effectLst>
            <a:glow rad="127000">
              <a:srgbClr val="00B0F0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52" name="กล่องข้อความ 2"/>
          <p:cNvSpPr txBox="1">
            <a:spLocks noChangeArrowheads="1"/>
          </p:cNvSpPr>
          <p:nvPr/>
        </p:nvSpPr>
        <p:spPr bwMode="auto">
          <a:xfrm>
            <a:off x="6948264" y="2420888"/>
            <a:ext cx="781050" cy="3898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h-TH" sz="2600" b="1" dirty="0">
                <a:effectLst/>
                <a:latin typeface="Calibri"/>
                <a:ea typeface="Calibri"/>
                <a:cs typeface="TH SarabunIT๙"/>
              </a:rPr>
              <a:t> </a:t>
            </a:r>
            <a:r>
              <a:rPr lang="th-TH" sz="1800" b="1" dirty="0">
                <a:effectLst/>
                <a:latin typeface="Calibri"/>
                <a:ea typeface="Calibri"/>
                <a:cs typeface="TH SarabunIT๙"/>
              </a:rPr>
              <a:t>ตัวบ่งชี้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53" name="ตัวเชื่อมต่อตรง 292"/>
          <p:cNvCxnSpPr/>
          <p:nvPr/>
        </p:nvCxnSpPr>
        <p:spPr>
          <a:xfrm flipH="1">
            <a:off x="7818882" y="3127279"/>
            <a:ext cx="38100" cy="42862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4" name="ตัวเชื่อมต่อตรง 293"/>
          <p:cNvCxnSpPr/>
          <p:nvPr/>
        </p:nvCxnSpPr>
        <p:spPr>
          <a:xfrm>
            <a:off x="8111255" y="3254311"/>
            <a:ext cx="95250" cy="29527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5" name="ตัวเชื่อมต่อตรง 294"/>
          <p:cNvCxnSpPr/>
          <p:nvPr/>
        </p:nvCxnSpPr>
        <p:spPr>
          <a:xfrm>
            <a:off x="8563733" y="3237729"/>
            <a:ext cx="238125" cy="29527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6" name="ตัวเชื่อมต่อตรง 295"/>
          <p:cNvCxnSpPr/>
          <p:nvPr/>
        </p:nvCxnSpPr>
        <p:spPr>
          <a:xfrm>
            <a:off x="7856982" y="1438872"/>
            <a:ext cx="0" cy="60007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7" name="ตัวเชื่อมต่อตรง 296"/>
          <p:cNvCxnSpPr/>
          <p:nvPr/>
        </p:nvCxnSpPr>
        <p:spPr>
          <a:xfrm flipH="1">
            <a:off x="8121099" y="1623672"/>
            <a:ext cx="170815" cy="44767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8" name="ตัวเชื่อมต่อตรง 297"/>
          <p:cNvCxnSpPr/>
          <p:nvPr/>
        </p:nvCxnSpPr>
        <p:spPr>
          <a:xfrm flipH="1">
            <a:off x="8516702" y="1773087"/>
            <a:ext cx="227965" cy="2286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9" name="ตัวเชื่อมต่อตรง 298"/>
          <p:cNvCxnSpPr/>
          <p:nvPr/>
        </p:nvCxnSpPr>
        <p:spPr>
          <a:xfrm flipH="1">
            <a:off x="8630684" y="2420888"/>
            <a:ext cx="189865" cy="2667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0" name="ตัวเชื่อมต่อตรง 299"/>
          <p:cNvCxnSpPr/>
          <p:nvPr/>
        </p:nvCxnSpPr>
        <p:spPr>
          <a:xfrm flipH="1">
            <a:off x="8635170" y="2871676"/>
            <a:ext cx="26606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glow rad="63500">
              <a:srgbClr val="FFFF0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1" name="ลูกศรเชื่อมต่อแบบตรง 304"/>
          <p:cNvCxnSpPr/>
          <p:nvPr/>
        </p:nvCxnSpPr>
        <p:spPr>
          <a:xfrm flipV="1">
            <a:off x="7524328" y="3127279"/>
            <a:ext cx="276225" cy="409573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glow rad="63500">
              <a:srgbClr val="00B0F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2" name="ลูกศรเชื่อมต่อแบบตรง 305"/>
          <p:cNvCxnSpPr/>
          <p:nvPr/>
        </p:nvCxnSpPr>
        <p:spPr>
          <a:xfrm flipV="1">
            <a:off x="6882571" y="2479576"/>
            <a:ext cx="0" cy="40894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glow rad="63500">
              <a:srgbClr val="00B0F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3" name="ลูกศรเชื่อมต่อแบบตรง 306"/>
          <p:cNvCxnSpPr/>
          <p:nvPr/>
        </p:nvCxnSpPr>
        <p:spPr>
          <a:xfrm>
            <a:off x="7452320" y="1793776"/>
            <a:ext cx="361948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glow rad="63500">
              <a:srgbClr val="00B0F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68" name="รูปภาพ 290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56" y="980729"/>
            <a:ext cx="438600" cy="458142"/>
          </a:xfrm>
          <a:prstGeom prst="rect">
            <a:avLst/>
          </a:prstGeom>
        </p:spPr>
      </p:pic>
      <p:pic>
        <p:nvPicPr>
          <p:cNvPr id="69" name="รูปภาพ 289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505" y="1178764"/>
            <a:ext cx="395790" cy="392513"/>
          </a:xfrm>
          <a:prstGeom prst="rect">
            <a:avLst/>
          </a:prstGeom>
        </p:spPr>
      </p:pic>
      <p:pic>
        <p:nvPicPr>
          <p:cNvPr id="70" name="รูปภาพ 291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794" y="1209800"/>
            <a:ext cx="505547" cy="570871"/>
          </a:xfrm>
          <a:prstGeom prst="rect">
            <a:avLst/>
          </a:prstGeom>
          <a:ln>
            <a:noFill/>
          </a:ln>
        </p:spPr>
      </p:pic>
      <p:pic>
        <p:nvPicPr>
          <p:cNvPr id="71" name="รูปภาพ 288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702" y="2187526"/>
            <a:ext cx="241300" cy="233362"/>
          </a:xfrm>
          <a:prstGeom prst="rect">
            <a:avLst/>
          </a:prstGeom>
          <a:ln>
            <a:noFill/>
          </a:ln>
        </p:spPr>
      </p:pic>
      <p:pic>
        <p:nvPicPr>
          <p:cNvPr id="72" name="รูปภาพ 284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620" y="2622471"/>
            <a:ext cx="271463" cy="295276"/>
          </a:xfrm>
          <a:prstGeom prst="rect">
            <a:avLst/>
          </a:prstGeom>
          <a:ln>
            <a:noFill/>
          </a:ln>
        </p:spPr>
      </p:pic>
      <p:pic>
        <p:nvPicPr>
          <p:cNvPr id="73" name="รูปภาพ 285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33" y="3586162"/>
            <a:ext cx="499745" cy="314325"/>
          </a:xfrm>
          <a:prstGeom prst="rect">
            <a:avLst/>
          </a:prstGeom>
          <a:ln>
            <a:noFill/>
          </a:ln>
        </p:spPr>
      </p:pic>
      <p:pic>
        <p:nvPicPr>
          <p:cNvPr id="74" name="รูปภาพ 286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99" y="3586162"/>
            <a:ext cx="311010" cy="334324"/>
          </a:xfrm>
          <a:prstGeom prst="rect">
            <a:avLst/>
          </a:prstGeom>
          <a:ln>
            <a:noFill/>
          </a:ln>
        </p:spPr>
      </p:pic>
      <p:pic>
        <p:nvPicPr>
          <p:cNvPr id="75" name="รูปภาพ 287"/>
          <p:cNvPicPr/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045" y="3586162"/>
            <a:ext cx="372938" cy="3080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564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2457</Words>
  <Application>Microsoft Office PowerPoint</Application>
  <PresentationFormat>On-screen Show (4:3)</PresentationFormat>
  <Paragraphs>515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31</cp:revision>
  <dcterms:created xsi:type="dcterms:W3CDTF">2016-02-02T08:20:31Z</dcterms:created>
  <dcterms:modified xsi:type="dcterms:W3CDTF">2016-02-05T04:48:48Z</dcterms:modified>
</cp:coreProperties>
</file>