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8" r:id="rId2"/>
    <p:sldId id="334" r:id="rId3"/>
    <p:sldId id="346" r:id="rId4"/>
    <p:sldId id="358" r:id="rId5"/>
    <p:sldId id="343" r:id="rId6"/>
    <p:sldId id="356" r:id="rId7"/>
    <p:sldId id="357" r:id="rId8"/>
    <p:sldId id="359" r:id="rId9"/>
    <p:sldId id="360" r:id="rId10"/>
    <p:sldId id="361" r:id="rId11"/>
    <p:sldId id="273" r:id="rId12"/>
  </p:sldIdLst>
  <p:sldSz cx="9144000" cy="6858000" type="screen4x3"/>
  <p:notesSz cx="9945688" cy="6858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FFFFCC"/>
    <a:srgbClr val="FF00FF"/>
    <a:srgbClr val="33CCFF"/>
    <a:srgbClr val="FF9900"/>
    <a:srgbClr val="99FF33"/>
    <a:srgbClr val="FFFF00"/>
    <a:srgbClr val="008080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484003-1D62-4DAC-9B42-55E9B5427111}" type="doc">
      <dgm:prSet loTypeId="urn:microsoft.com/office/officeart/2005/8/layout/hProcess3" loCatId="process" qsTypeId="urn:microsoft.com/office/officeart/2005/8/quickstyle/3d1" qsCatId="3D" csTypeId="urn:microsoft.com/office/officeart/2005/8/colors/accent6_2" csCatId="accent6" phldr="1"/>
      <dgm:spPr/>
    </dgm:pt>
    <dgm:pt modelId="{403E5101-6BBE-4633-BFB2-84DC3CC3A72D}">
      <dgm:prSet phldrT="[Text]" custT="1"/>
      <dgm:spPr/>
      <dgm:t>
        <a:bodyPr bIns="0" anchor="b"/>
        <a:lstStyle/>
        <a:p>
          <a:pPr algn="ctr">
            <a:lnSpc>
              <a:spcPct val="100000"/>
            </a:lnSpc>
            <a:spcAft>
              <a:spcPts val="0"/>
            </a:spcAft>
          </a:pPr>
          <a:endParaRPr lang="th-TH" sz="2400" b="1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th-TH" sz="2400" b="1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th-TH" sz="2400" b="1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th-TH" sz="2400" b="1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th-TH" sz="2400" b="1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th-TH" sz="2400" b="1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th-TH" sz="2400" b="1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th-TH" sz="2400" b="1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th-TH" sz="2400" b="1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th-TH" sz="2400" b="1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th-TH" sz="2400" b="1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th-TH" sz="2400" b="1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rPr>
            <a:t>ระบบส่งเสริมการเกษตร </a:t>
          </a:r>
          <a:r>
            <a:rPr lang="th-TH" sz="1400" b="1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rPr>
            <a:t>(</a:t>
          </a:r>
          <a:r>
            <a:rPr lang="en-US" sz="1400" b="1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rPr>
            <a:t>T&amp;V System</a:t>
          </a:r>
          <a:r>
            <a:rPr lang="th-TH" sz="1400" b="1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rPr>
            <a:t>)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th-TH" sz="1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(สนับสนุนการขับเคลื่อนงานในพื้นที่ให้มีประสิทธิภาพ)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th-TH" sz="1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F0F9A43-D6B8-4EF2-B3F7-4E1EDAD2EB37}" type="parTrans" cxnId="{681C2F12-C882-4D98-8A3D-58D2D861D4A1}">
      <dgm:prSet/>
      <dgm:spPr/>
      <dgm:t>
        <a:bodyPr/>
        <a:lstStyle/>
        <a:p>
          <a:endParaRPr lang="th-TH"/>
        </a:p>
      </dgm:t>
    </dgm:pt>
    <dgm:pt modelId="{A2532283-7518-4C40-99A7-023C9DABE962}" type="sibTrans" cxnId="{681C2F12-C882-4D98-8A3D-58D2D861D4A1}">
      <dgm:prSet/>
      <dgm:spPr/>
      <dgm:t>
        <a:bodyPr/>
        <a:lstStyle/>
        <a:p>
          <a:endParaRPr lang="th-TH"/>
        </a:p>
      </dgm:t>
    </dgm:pt>
    <dgm:pt modelId="{163C6CE4-A5E4-483B-BE86-BAE4ABDE15E1}" type="pres">
      <dgm:prSet presAssocID="{80484003-1D62-4DAC-9B42-55E9B5427111}" presName="Name0" presStyleCnt="0">
        <dgm:presLayoutVars>
          <dgm:dir/>
          <dgm:animLvl val="lvl"/>
          <dgm:resizeHandles val="exact"/>
        </dgm:presLayoutVars>
      </dgm:prSet>
      <dgm:spPr/>
    </dgm:pt>
    <dgm:pt modelId="{6CA5957A-F9E2-484C-B57D-9C8DB5F48580}" type="pres">
      <dgm:prSet presAssocID="{80484003-1D62-4DAC-9B42-55E9B5427111}" presName="dummy" presStyleCnt="0"/>
      <dgm:spPr/>
    </dgm:pt>
    <dgm:pt modelId="{98B9FF61-950D-4582-AC7E-ECF8D3335CA5}" type="pres">
      <dgm:prSet presAssocID="{80484003-1D62-4DAC-9B42-55E9B5427111}" presName="linH" presStyleCnt="0"/>
      <dgm:spPr/>
    </dgm:pt>
    <dgm:pt modelId="{221EB4A3-7082-41AE-A24E-FC10709B52DB}" type="pres">
      <dgm:prSet presAssocID="{80484003-1D62-4DAC-9B42-55E9B5427111}" presName="padding1" presStyleCnt="0"/>
      <dgm:spPr/>
    </dgm:pt>
    <dgm:pt modelId="{9DB2DF96-4EE6-4614-932E-F2F0FD428F00}" type="pres">
      <dgm:prSet presAssocID="{403E5101-6BBE-4633-BFB2-84DC3CC3A72D}" presName="linV" presStyleCnt="0"/>
      <dgm:spPr/>
    </dgm:pt>
    <dgm:pt modelId="{4072FDD4-E593-4A54-9EFA-912CD55BD021}" type="pres">
      <dgm:prSet presAssocID="{403E5101-6BBE-4633-BFB2-84DC3CC3A72D}" presName="spVertical1" presStyleCnt="0"/>
      <dgm:spPr/>
    </dgm:pt>
    <dgm:pt modelId="{5E590F87-E932-4EDB-A71E-149B78C4332A}" type="pres">
      <dgm:prSet presAssocID="{403E5101-6BBE-4633-BFB2-84DC3CC3A72D}" presName="parTx" presStyleLbl="revTx" presStyleIdx="0" presStyleCnt="1" custScaleX="2000000" custLinFactX="-15442" custLinFactNeighborX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AA3CDC0-3E12-4DDF-BE83-1B6B84455577}" type="pres">
      <dgm:prSet presAssocID="{403E5101-6BBE-4633-BFB2-84DC3CC3A72D}" presName="spVertical2" presStyleCnt="0"/>
      <dgm:spPr/>
    </dgm:pt>
    <dgm:pt modelId="{BFEE12D5-98C8-47A5-A769-1A9FE2D678B1}" type="pres">
      <dgm:prSet presAssocID="{403E5101-6BBE-4633-BFB2-84DC3CC3A72D}" presName="spVertical3" presStyleCnt="0"/>
      <dgm:spPr/>
    </dgm:pt>
    <dgm:pt modelId="{C94F3D6E-F929-4AB5-99D8-B433DCAE52D1}" type="pres">
      <dgm:prSet presAssocID="{80484003-1D62-4DAC-9B42-55E9B5427111}" presName="padding2" presStyleCnt="0"/>
      <dgm:spPr/>
    </dgm:pt>
    <dgm:pt modelId="{1F81AC37-0175-4F40-9D37-B67B048F428B}" type="pres">
      <dgm:prSet presAssocID="{80484003-1D62-4DAC-9B42-55E9B5427111}" presName="negArrow" presStyleCnt="0"/>
      <dgm:spPr/>
    </dgm:pt>
    <dgm:pt modelId="{A84F4A1F-2628-4E7D-9E5C-263FAD3CFEDE}" type="pres">
      <dgm:prSet presAssocID="{80484003-1D62-4DAC-9B42-55E9B5427111}" presName="backgroundArrow" presStyleLbl="node1" presStyleIdx="0" presStyleCnt="1" custLinFactNeighborX="-196" custLinFactNeighborY="-14108"/>
      <dgm:spPr/>
    </dgm:pt>
  </dgm:ptLst>
  <dgm:cxnLst>
    <dgm:cxn modelId="{93CB47C0-1967-41FE-966A-551EAF7AF35C}" type="presOf" srcId="{80484003-1D62-4DAC-9B42-55E9B5427111}" destId="{163C6CE4-A5E4-483B-BE86-BAE4ABDE15E1}" srcOrd="0" destOrd="0" presId="urn:microsoft.com/office/officeart/2005/8/layout/hProcess3"/>
    <dgm:cxn modelId="{A565F2CC-E992-4191-A22A-6BC386C1A3C5}" type="presOf" srcId="{403E5101-6BBE-4633-BFB2-84DC3CC3A72D}" destId="{5E590F87-E932-4EDB-A71E-149B78C4332A}" srcOrd="0" destOrd="0" presId="urn:microsoft.com/office/officeart/2005/8/layout/hProcess3"/>
    <dgm:cxn modelId="{681C2F12-C882-4D98-8A3D-58D2D861D4A1}" srcId="{80484003-1D62-4DAC-9B42-55E9B5427111}" destId="{403E5101-6BBE-4633-BFB2-84DC3CC3A72D}" srcOrd="0" destOrd="0" parTransId="{5F0F9A43-D6B8-4EF2-B3F7-4E1EDAD2EB37}" sibTransId="{A2532283-7518-4C40-99A7-023C9DABE962}"/>
    <dgm:cxn modelId="{634161EE-092D-4C48-ABFA-B9A8B982D74E}" type="presParOf" srcId="{163C6CE4-A5E4-483B-BE86-BAE4ABDE15E1}" destId="{6CA5957A-F9E2-484C-B57D-9C8DB5F48580}" srcOrd="0" destOrd="0" presId="urn:microsoft.com/office/officeart/2005/8/layout/hProcess3"/>
    <dgm:cxn modelId="{C1F7F4B1-D528-4151-A56E-50161EF5107C}" type="presParOf" srcId="{163C6CE4-A5E4-483B-BE86-BAE4ABDE15E1}" destId="{98B9FF61-950D-4582-AC7E-ECF8D3335CA5}" srcOrd="1" destOrd="0" presId="urn:microsoft.com/office/officeart/2005/8/layout/hProcess3"/>
    <dgm:cxn modelId="{1F59EDBC-F875-4022-BFE3-1237F6E959EA}" type="presParOf" srcId="{98B9FF61-950D-4582-AC7E-ECF8D3335CA5}" destId="{221EB4A3-7082-41AE-A24E-FC10709B52DB}" srcOrd="0" destOrd="0" presId="urn:microsoft.com/office/officeart/2005/8/layout/hProcess3"/>
    <dgm:cxn modelId="{5E5475C4-669F-455B-AEF8-DA1E2C9C1BBC}" type="presParOf" srcId="{98B9FF61-950D-4582-AC7E-ECF8D3335CA5}" destId="{9DB2DF96-4EE6-4614-932E-F2F0FD428F00}" srcOrd="1" destOrd="0" presId="urn:microsoft.com/office/officeart/2005/8/layout/hProcess3"/>
    <dgm:cxn modelId="{87CA9953-EB49-4BAD-AC16-A14E3300D22E}" type="presParOf" srcId="{9DB2DF96-4EE6-4614-932E-F2F0FD428F00}" destId="{4072FDD4-E593-4A54-9EFA-912CD55BD021}" srcOrd="0" destOrd="0" presId="urn:microsoft.com/office/officeart/2005/8/layout/hProcess3"/>
    <dgm:cxn modelId="{465206FC-B5F4-4497-956F-B788C9DE580B}" type="presParOf" srcId="{9DB2DF96-4EE6-4614-932E-F2F0FD428F00}" destId="{5E590F87-E932-4EDB-A71E-149B78C4332A}" srcOrd="1" destOrd="0" presId="urn:microsoft.com/office/officeart/2005/8/layout/hProcess3"/>
    <dgm:cxn modelId="{475D21C9-6D3F-429A-A1DD-9B53BE99DCA3}" type="presParOf" srcId="{9DB2DF96-4EE6-4614-932E-F2F0FD428F00}" destId="{0AA3CDC0-3E12-4DDF-BE83-1B6B84455577}" srcOrd="2" destOrd="0" presId="urn:microsoft.com/office/officeart/2005/8/layout/hProcess3"/>
    <dgm:cxn modelId="{3AB19A84-857D-4592-B99B-158854888820}" type="presParOf" srcId="{9DB2DF96-4EE6-4614-932E-F2F0FD428F00}" destId="{BFEE12D5-98C8-47A5-A769-1A9FE2D678B1}" srcOrd="3" destOrd="0" presId="urn:microsoft.com/office/officeart/2005/8/layout/hProcess3"/>
    <dgm:cxn modelId="{45D8D723-8282-4698-B7F8-BD88850111A5}" type="presParOf" srcId="{98B9FF61-950D-4582-AC7E-ECF8D3335CA5}" destId="{C94F3D6E-F929-4AB5-99D8-B433DCAE52D1}" srcOrd="2" destOrd="0" presId="urn:microsoft.com/office/officeart/2005/8/layout/hProcess3"/>
    <dgm:cxn modelId="{CB6334BE-0B03-49D5-A423-E67872F38DF5}" type="presParOf" srcId="{98B9FF61-950D-4582-AC7E-ECF8D3335CA5}" destId="{1F81AC37-0175-4F40-9D37-B67B048F428B}" srcOrd="3" destOrd="0" presId="urn:microsoft.com/office/officeart/2005/8/layout/hProcess3"/>
    <dgm:cxn modelId="{B172D91F-B84B-4DDC-A124-D2223FD83EBF}" type="presParOf" srcId="{98B9FF61-950D-4582-AC7E-ECF8D3335CA5}" destId="{A84F4A1F-2628-4E7D-9E5C-263FAD3CFEDE}" srcOrd="4" destOrd="0" presId="urn:microsoft.com/office/officeart/2005/8/layout/hProcess3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F4A1F-2628-4E7D-9E5C-263FAD3CFEDE}">
      <dsp:nvSpPr>
        <dsp:cNvPr id="0" name=""/>
        <dsp:cNvSpPr/>
      </dsp:nvSpPr>
      <dsp:spPr>
        <a:xfrm>
          <a:off x="0" y="0"/>
          <a:ext cx="3987905" cy="1601408"/>
        </a:xfrm>
        <a:prstGeom prst="rightArrow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590F87-E932-4EDB-A71E-149B78C4332A}">
      <dsp:nvSpPr>
        <dsp:cNvPr id="0" name=""/>
        <dsp:cNvSpPr/>
      </dsp:nvSpPr>
      <dsp:spPr>
        <a:xfrm>
          <a:off x="141918" y="615647"/>
          <a:ext cx="3266460" cy="800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0" numCol="1" spcCol="1270" anchor="b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2400" b="1" kern="1200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2400" b="1" kern="1200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2400" b="1" kern="1200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2400" b="1" kern="1200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2400" b="1" kern="1200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2400" b="1" kern="1200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2400" b="1" kern="1200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2400" b="1" kern="1200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2400" b="1" kern="1200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2400" b="1" kern="1200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2400" b="1" kern="1200" dirty="0" smtClean="0">
            <a:solidFill>
              <a:srgbClr val="0000FF"/>
            </a:solidFill>
            <a:latin typeface="TH SarabunIT๙" pitchFamily="34" charset="-34"/>
            <a:cs typeface="TH SarabunIT๙" pitchFamily="34" charset="-34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2400" b="1" kern="1200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rPr>
            <a:t>ระบบส่งเสริมการเกษตร </a:t>
          </a:r>
          <a:r>
            <a:rPr lang="th-TH" sz="1400" b="1" kern="1200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rPr>
            <a:t>(</a:t>
          </a:r>
          <a:r>
            <a:rPr lang="en-US" sz="1400" b="1" kern="1200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rPr>
            <a:t>T&amp;V System</a:t>
          </a:r>
          <a:r>
            <a:rPr lang="th-TH" sz="1400" b="1" kern="1200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rPr>
            <a:t>)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(สนับสนุนการขับเคลื่อนงานในพื้นที่ให้มีประสิทธิภาพ)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th-TH" sz="1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41918" y="615647"/>
        <a:ext cx="3266460" cy="800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8086B-46BE-4259-8DAF-E76E89C41DFD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1307B-4242-4C96-9358-B72D36F03EA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567896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8" y="1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99D7C-9D61-4E69-B811-C58792FE91F4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687"/>
            <a:ext cx="7956550" cy="3085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8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8D625-78DB-494F-86D5-901A85A7A38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40194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8D625-78DB-494F-86D5-901A85A7A380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8D625-78DB-494F-86D5-901A85A7A380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486889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76C-A220-45CC-875A-E492516EA0F1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134-BCDE-4315-B858-62F8A37F8B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76C-A220-45CC-875A-E492516EA0F1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134-BCDE-4315-B858-62F8A37F8B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76C-A220-45CC-875A-E492516EA0F1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134-BCDE-4315-B858-62F8A37F8B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76C-A220-45CC-875A-E492516EA0F1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134-BCDE-4315-B858-62F8A37F8B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76C-A220-45CC-875A-E492516EA0F1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134-BCDE-4315-B858-62F8A37F8B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76C-A220-45CC-875A-E492516EA0F1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134-BCDE-4315-B858-62F8A37F8B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76C-A220-45CC-875A-E492516EA0F1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134-BCDE-4315-B858-62F8A37F8B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76C-A220-45CC-875A-E492516EA0F1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134-BCDE-4315-B858-62F8A37F8B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76C-A220-45CC-875A-E492516EA0F1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134-BCDE-4315-B858-62F8A37F8B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76C-A220-45CC-875A-E492516EA0F1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134-BCDE-4315-B858-62F8A37F8B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E76C-A220-45CC-875A-E492516EA0F1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46134-BCDE-4315-B858-62F8A37F8B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AE76C-A220-45CC-875A-E492516EA0F1}" type="datetimeFigureOut">
              <a:rPr lang="th-TH" smtClean="0"/>
              <a:pPr/>
              <a:t>10/01/61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6134-BCDE-4315-B858-62F8A37F8B9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google.co.th/url?sa=i&amp;rct=j&amp;q=&amp;esrc=s&amp;frm=1&amp;source=images&amp;cd=&amp;cad=rja&amp;uact=8&amp;ved=0ahUKEwjz5-rcn4DVAhUJrI8KHeehAvAQjRwIBw&amp;url=https://www.moac.go.th/ewt_news.php?nid=19612&amp;psig=AFQjCNGqQFU4JmRLywFXiqXoVXeEShGgNw&amp;ust=1499828747749157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C:\Users\Administrator\Desktop\0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753600" cy="73152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65255" y="1000108"/>
            <a:ext cx="8858312" cy="27146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การขับเคลื่อนงานส่งเสริมการเกษตร </a:t>
            </a:r>
          </a:p>
          <a:p>
            <a:pPr algn="ctr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ใน 8 จังหวัดภาคเหนือตอนบน ปี 2561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14546" y="5480738"/>
            <a:ext cx="6929454" cy="12144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โดย สำนักงานส่งเสริมและพัฒนาการเกษตรที่ 6 จังหวัดเชียงใหม่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79512" y="476672"/>
            <a:ext cx="8784976" cy="5760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ปี 2561 ศึกษาวิจัยร่วมกับมหาวิทยาลัยแม่</a:t>
            </a:r>
            <a:r>
              <a:rPr lang="th-TH" sz="3200" b="1" dirty="0" err="1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โจ้</a:t>
            </a:r>
            <a:endParaRPr lang="en-US" sz="3200" b="1" dirty="0">
              <a:solidFill>
                <a:srgbClr val="0000CC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en-US" sz="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 </a:t>
            </a:r>
          </a:p>
          <a:p>
            <a:r>
              <a:rPr lang="th-TH" sz="2600" b="1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เรื่อง    </a:t>
            </a:r>
            <a:r>
              <a:rPr lang="th-TH" sz="2600" b="1" dirty="0" smtClean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</a:t>
            </a:r>
            <a:r>
              <a:rPr lang="th-TH" sz="2600" b="1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พัฒนาระบบสารสนเทศเพื่อช่วยในการตัดสินใจวางแผนทางการเกษตร </a:t>
            </a:r>
            <a:endParaRPr lang="en-US" sz="2600" b="1" dirty="0" smtClean="0">
              <a:solidFill>
                <a:srgbClr val="C0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en-US" sz="2600" b="1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</a:t>
            </a:r>
            <a:r>
              <a:rPr lang="th-TH" sz="2600" b="1" dirty="0" smtClean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600" b="1" dirty="0" err="1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ศพก</a:t>
            </a:r>
            <a:r>
              <a:rPr lang="th-TH" sz="2600" b="1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.ลำไยแปลงใหญ่</a:t>
            </a:r>
            <a:r>
              <a:rPr lang="th-TH" sz="2600" b="1" dirty="0" smtClean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  <a:r>
              <a:rPr lang="en-US" sz="2600" b="1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600" b="1" dirty="0" smtClean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ด้วย</a:t>
            </a:r>
            <a:r>
              <a:rPr lang="th-TH" sz="2600" b="1" dirty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ข้อมูลจากสถานีตรวจวัดสภาพอากาศโดย</a:t>
            </a:r>
            <a:r>
              <a:rPr lang="th-TH" sz="2600" b="1" dirty="0" err="1" smtClean="0">
                <a:solidFill>
                  <a:srgbClr val="C0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ละเอีย</a:t>
            </a:r>
            <a:endParaRPr lang="en-US" sz="2600" b="1" dirty="0" smtClean="0">
              <a:solidFill>
                <a:srgbClr val="C0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800" b="1" dirty="0">
              <a:solidFill>
                <a:srgbClr val="C0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วัตถุประสงค์ 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1. สร้างสมการการพยากรณ์อากาศที่แม่นยำและละเอียดในพื้นที่การผลิตลำไยแปลงใหญ่</a:t>
            </a:r>
            <a:endParaRPr lang="en-US" sz="24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</a:t>
            </a:r>
            <a:r>
              <a: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 เป็นข้อมูลวางแผนการทำการเกษตรให้เหมาะสมกับสภาพอากาศ  ลดความเสี่ยง</a:t>
            </a:r>
            <a:r>
              <a: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</a:t>
            </a:r>
            <a:endParaRPr lang="en-US" sz="2400" b="1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en-US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</a:t>
            </a:r>
            <a:r>
              <a: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ความสูญเสีย</a:t>
            </a:r>
            <a:endParaRPr lang="en-US" sz="2400" b="1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sz="8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พื้นที่เป้าหมาย  </a:t>
            </a:r>
            <a:r>
              <a:rPr lang="en-US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 </a:t>
            </a:r>
            <a:r>
              <a:rPr lang="th-TH" sz="24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ศพก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.แปลงใหญ่ลำไย จังหวัดเชียงใหม่ </a:t>
            </a:r>
            <a:endParaRPr lang="th-TH" sz="2400" b="1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</a:t>
            </a:r>
            <a:r>
              <a:rPr lang="en-US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2. </a:t>
            </a:r>
            <a:r>
              <a:rPr lang="th-TH" sz="2400" b="1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ศพก</a:t>
            </a:r>
            <a:r>
              <a: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.แปลงใหญ่ลำไย จังหวัดลำพูน </a:t>
            </a:r>
            <a:endParaRPr lang="en-US" sz="2400" b="1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en-US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 </a:t>
            </a:r>
            <a:r>
              <a: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3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 </a:t>
            </a:r>
            <a:r>
              <a:rPr lang="th-TH" sz="24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ศพก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.แปลงใหญ่ลำไย จังหวัดลำปาง</a:t>
            </a:r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</a:t>
            </a:r>
            <a:r>
              <a: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</a:p>
          <a:p>
            <a:r>
              <a:rPr lang="th-TH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ดำเนินการใน ปี 2561 * วางแผน/กำหนดแผนการดำเนินงาน/เริ่มขับเคลื่อนตั้งแต่</a:t>
            </a:r>
            <a:r>
              <a:rPr lang="en-US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endParaRPr lang="th-TH" b="1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      เดือนธันวาคม 2560 เป็นต้นไป</a:t>
            </a:r>
            <a:endParaRPr lang="th-TH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* </a:t>
            </a:r>
            <a:r>
              <a:rPr lang="th-TH" b="1" dirty="0" smtClean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มหาวิทยาลัย</a:t>
            </a:r>
            <a:r>
              <a:rPr lang="th-TH" b="1" dirty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แม่</a:t>
            </a:r>
            <a:r>
              <a:rPr lang="th-TH" b="1" dirty="0" err="1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โจ้</a:t>
            </a:r>
            <a:r>
              <a:rPr lang="th-TH" b="1" dirty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ให้ งบประมาณบริหาร </a:t>
            </a:r>
            <a:r>
              <a:rPr lang="th-TH" b="1" dirty="0" err="1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สสก</a:t>
            </a:r>
            <a:r>
              <a:rPr lang="th-TH" b="1" dirty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.6 ชม. จำนวน 700,000 บาท </a:t>
            </a:r>
            <a:endParaRPr lang="th-TH" b="1" dirty="0" smtClean="0">
              <a:solidFill>
                <a:srgbClr val="0000CC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en-US" b="1" dirty="0" smtClean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* </a:t>
            </a:r>
            <a:r>
              <a:rPr lang="th-TH" b="1" dirty="0" smtClean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มหาวิทยาลัยแม่</a:t>
            </a:r>
            <a:r>
              <a:rPr lang="th-TH" b="1" dirty="0" err="1" smtClean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โจ้</a:t>
            </a:r>
            <a:r>
              <a:rPr lang="th-TH" b="1" dirty="0" smtClean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ขอ </a:t>
            </a:r>
            <a:r>
              <a:rPr lang="en-US" b="1" dirty="0" smtClean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MOU</a:t>
            </a:r>
            <a:r>
              <a:rPr lang="th-TH" b="1" dirty="0" smtClean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ร่วมกับกรมส่งเสริมการเกษตร </a:t>
            </a:r>
          </a:p>
          <a:p>
            <a:endParaRPr lang="en-US" sz="8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5436096" y="3457725"/>
            <a:ext cx="439738" cy="792088"/>
          </a:xfrm>
          <a:prstGeom prst="rightBrace">
            <a:avLst>
              <a:gd name="adj1" fmla="val 8965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7023" y="3432768"/>
            <a:ext cx="2808312" cy="828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th-TH" sz="2000" b="1" dirty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13 </a:t>
            </a:r>
            <a:r>
              <a:rPr lang="th-TH" sz="2000" b="1" dirty="0" err="1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ศพก</a:t>
            </a:r>
            <a:r>
              <a:rPr lang="th-TH" sz="2000" b="1" dirty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./แปลงใหญ่ </a:t>
            </a:r>
            <a:endParaRPr lang="en-US" sz="2000" b="1" dirty="0">
              <a:solidFill>
                <a:srgbClr val="0000CC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>
              <a:lnSpc>
                <a:spcPts val="2400"/>
              </a:lnSpc>
            </a:pPr>
            <a:r>
              <a:rPr lang="th-TH" sz="2000" b="1" dirty="0" smtClean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000" b="1" dirty="0" err="1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ศพก</a:t>
            </a:r>
            <a:r>
              <a:rPr lang="th-TH" sz="2000" b="1" dirty="0">
                <a:solidFill>
                  <a:srgbClr val="0000CC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./แปลงใหญ่ต้นแบบ ปี 2561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8143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awadd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85926"/>
            <a:ext cx="4286280" cy="357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93653" y="642918"/>
            <a:ext cx="442915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สวัสดี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Right Arrow 5"/>
          <p:cNvSpPr/>
          <p:nvPr/>
        </p:nvSpPr>
        <p:spPr>
          <a:xfrm rot="17884429" flipH="1">
            <a:off x="4922171" y="-300222"/>
            <a:ext cx="1157923" cy="4029418"/>
          </a:xfrm>
          <a:prstGeom prst="curvedRightArrow">
            <a:avLst>
              <a:gd name="adj1" fmla="val 26504"/>
              <a:gd name="adj2" fmla="val 56294"/>
              <a:gd name="adj3" fmla="val 44146"/>
            </a:avLst>
          </a:prstGeom>
          <a:solidFill>
            <a:srgbClr val="FF00FF"/>
          </a:solidFill>
          <a:ln w="19050">
            <a:solidFill>
              <a:srgbClr val="3333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pic>
        <p:nvPicPr>
          <p:cNvPr id="1026" name="Picture 2" descr="ผลการค้นหารูปภาพสำหรับ แผนภาพกระดาษ A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687" y="79055"/>
            <a:ext cx="4236232" cy="2928957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4593266" y="1354304"/>
            <a:ext cx="4429156" cy="85725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lnSpc>
                <a:spcPct val="8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1. Balance DOAE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for Excellent Mission</a:t>
            </a:r>
            <a:r>
              <a:rPr lang="th-TH" sz="1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marL="457200" indent="-457200">
              <a:lnSpc>
                <a:spcPct val="80000"/>
              </a:lnSpc>
            </a:pPr>
            <a:r>
              <a:rPr lang="th-TH" sz="1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(9 สมดุล </a:t>
            </a:r>
            <a:r>
              <a:rPr lang="th-TH" sz="1800" b="1" dirty="0" err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อธส.</a:t>
            </a:r>
            <a:r>
              <a:rPr lang="th-TH" sz="1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ปี 61)</a:t>
            </a:r>
            <a:r>
              <a:rPr lang="en-US" sz="16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“</a:t>
            </a:r>
            <a:r>
              <a:rPr lang="th-TH" sz="16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สู่ความเป็นเลิศของภารกิจส่งเสริมการเกษตร</a:t>
            </a:r>
            <a:r>
              <a:rPr lang="en-US" sz="16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”</a:t>
            </a:r>
            <a:endParaRPr lang="th-TH" sz="1600" b="1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2.</a:t>
            </a:r>
            <a:r>
              <a:rPr lang="th-TH" sz="1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15 แนวทางการดำเนินงาน ฯ (แนวทางนโยบาย </a:t>
            </a:r>
            <a:r>
              <a:rPr lang="th-TH" sz="1800" b="1" dirty="0" err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อธส.</a:t>
            </a:r>
            <a:r>
              <a:rPr lang="th-TH" sz="1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ปี 60)</a:t>
            </a:r>
            <a:endParaRPr lang="th-TH" sz="18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-74431" y="4041697"/>
          <a:ext cx="4003521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/>
          <p:cNvSpPr/>
          <p:nvPr/>
        </p:nvSpPr>
        <p:spPr>
          <a:xfrm>
            <a:off x="3936698" y="3029302"/>
            <a:ext cx="5143504" cy="3643314"/>
          </a:xfrm>
          <a:prstGeom prst="rect">
            <a:avLst/>
          </a:prstGeom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90000"/>
              </a:lnSpc>
            </a:pP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นโยบายสู่ </a:t>
            </a:r>
            <a:r>
              <a:rPr lang="en-US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Function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/พื้นที่ (</a:t>
            </a:r>
            <a:r>
              <a:rPr lang="en-US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AREA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>
              <a:lnSpc>
                <a:spcPct val="90000"/>
              </a:lnSpc>
            </a:pPr>
            <a:endParaRPr lang="th-TH" sz="8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 พัฒนาเกษตรกรด้วย เทคโนโลยี </a:t>
            </a:r>
            <a:r>
              <a:rPr lang="th-TH" sz="1800" b="1" dirty="0" err="1" smtClean="0">
                <a:latin typeface="TH SarabunPSK" pitchFamily="34" charset="-34"/>
                <a:cs typeface="TH SarabunPSK" pitchFamily="34" charset="-34"/>
              </a:rPr>
              <a:t>นวัติ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กรรม องค์ความรู้ อนุรักษ์สิ่งแวดล้อม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800" b="1" dirty="0" err="1" smtClean="0">
                <a:latin typeface="TH SarabunPSK" pitchFamily="34" charset="-34"/>
                <a:cs typeface="TH SarabunPSK" pitchFamily="34" charset="-34"/>
              </a:rPr>
              <a:t>ศพก.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/แปลงใหญ่ (ลดต้นทุน /เพิ่มผลผลิต/คุณภาพ/ตลาด)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 Zoning by </a:t>
            </a:r>
            <a:r>
              <a:rPr lang="en-US" sz="1800" b="1" dirty="0" err="1" smtClean="0">
                <a:latin typeface="TH SarabunPSK" pitchFamily="34" charset="-34"/>
                <a:cs typeface="TH SarabunPSK" pitchFamily="34" charset="-34"/>
              </a:rPr>
              <a:t>Agrimap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(พื้นที่เหมาะสม/น้ำ/ตลาด)</a:t>
            </a:r>
            <a:endParaRPr lang="en-US" sz="18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มาตรฐานสินค้าเกษตร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 GAP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และอินทรีย์ / เชื่อมโยงตลาดครบวงจร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 ทฤษฎีใหม่/เศรษฐกิจพอเพียง/เกษตรผสมผสาน/ 9101 ตามรอยเท้าพ่อฯ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8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พัฒนานักส่งเสริมฯและยกระดับคุณภาพชีวิตเกษตรกร</a:t>
            </a:r>
            <a:endParaRPr lang="en-US" sz="1800" b="1" dirty="0" smtClean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 พัฒนากลุ่มให้เข้มแข็ง บริหารจัดการผลผลิต ปรับสมดุล</a:t>
            </a:r>
            <a:r>
              <a:rPr lang="en-US" sz="18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 Demand-Supply</a:t>
            </a:r>
            <a:endParaRPr lang="th-TH" sz="18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สร้าง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Smart Product Smart Farmer Smart Group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YSF</a:t>
            </a:r>
            <a:endParaRPr lang="th-TH" sz="18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 ส่งเสริม/พัฒนา </a:t>
            </a:r>
            <a:r>
              <a:rPr lang="en-US" sz="18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Subsistence Farming  Semi-commercial Farming </a:t>
            </a:r>
          </a:p>
          <a:p>
            <a:pPr>
              <a:lnSpc>
                <a:spcPct val="90000"/>
              </a:lnSpc>
            </a:pPr>
            <a:r>
              <a:rPr lang="th-TH" sz="18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     และ</a:t>
            </a:r>
            <a:r>
              <a:rPr lang="en-US" sz="18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Commercial Farming /</a:t>
            </a:r>
            <a:r>
              <a:rPr lang="th-TH" sz="18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พัฒนาเกษตรกรเป็นผู้ประกอบการ</a:t>
            </a:r>
            <a:endParaRPr lang="en-US" sz="1800" b="1" dirty="0" smtClean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 พัฒนาสถาบันเกษตรกร/วิสาหกิจฯ </a:t>
            </a:r>
            <a:r>
              <a:rPr lang="th-TH" sz="18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สร้างมูลค่าเพิ่มสินค้าเกษตร และแปรรูป</a:t>
            </a:r>
          </a:p>
          <a:p>
            <a:pPr>
              <a:lnSpc>
                <a:spcPct val="90000"/>
              </a:lnSpc>
            </a:pPr>
            <a:r>
              <a:rPr lang="th-TH" sz="18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     ผลผลิต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เชื่อมโยงตลาดครบวงจร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 ยุทธศาสตร์จังหวัด / กลุ่มจังหวัด </a:t>
            </a:r>
          </a:p>
          <a:p>
            <a:pPr>
              <a:buFont typeface="Wingdings" pitchFamily="2" charset="2"/>
              <a:buChar char="v"/>
            </a:pPr>
            <a:endParaRPr lang="th-TH" sz="18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v"/>
            </a:pP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v"/>
            </a:pPr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v"/>
            </a:pP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5429256" y="414978"/>
            <a:ext cx="2919699" cy="827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90000"/>
              </a:lnSpc>
            </a:pPr>
            <a:r>
              <a:rPr lang="en-US" sz="2000" b="1" dirty="0" smtClean="0">
                <a:solidFill>
                  <a:srgbClr val="C00000"/>
                </a:solidFill>
              </a:rPr>
              <a:t>A</a:t>
            </a:r>
            <a:r>
              <a:rPr lang="en-US" sz="1600" b="1" dirty="0" smtClean="0">
                <a:solidFill>
                  <a:srgbClr val="C00000"/>
                </a:solidFill>
              </a:rPr>
              <a:t>4 Plus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1800" b="1" dirty="0" smtClean="0">
                <a:latin typeface="TH SarabunIT๙" pitchFamily="34" charset="-34"/>
                <a:cs typeface="TH SarabunIT๙" pitchFamily="34" charset="-34"/>
              </a:rPr>
              <a:t>1.</a:t>
            </a: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 การบริหารจัดการสินค้าเกษตรครบวงจร</a:t>
            </a:r>
          </a:p>
          <a:p>
            <a:pPr>
              <a:lnSpc>
                <a:spcPct val="90000"/>
              </a:lnSpc>
            </a:pPr>
            <a:r>
              <a:rPr lang="th-TH" sz="18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1800" b="1" dirty="0" smtClean="0">
                <a:latin typeface="TH SarabunIT๙" pitchFamily="34" charset="-34"/>
                <a:cs typeface="TH SarabunIT๙" pitchFamily="34" charset="-34"/>
              </a:rPr>
              <a:t>2. เทคโนโลยี /นวัตกรรม /องค์ความรู้</a:t>
            </a:r>
          </a:p>
          <a:p>
            <a:endParaRPr lang="th-TH" sz="22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857224" y="571480"/>
            <a:ext cx="7429551" cy="5715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592790"/>
            <a:ext cx="7390013" cy="5693730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2286000" y="2025539"/>
            <a:ext cx="4572000" cy="4810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</a:t>
            </a:r>
            <a:endParaRPr lang="th-TH" b="1" dirty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4942" y="3366415"/>
            <a:ext cx="407720" cy="369426"/>
          </a:xfrm>
          <a:prstGeom prst="rect">
            <a:avLst/>
          </a:prstGeom>
          <a:noFill/>
        </p:spPr>
      </p:pic>
      <p:sp>
        <p:nvSpPr>
          <p:cNvPr id="3" name="วงรี 2"/>
          <p:cNvSpPr/>
          <p:nvPr/>
        </p:nvSpPr>
        <p:spPr>
          <a:xfrm>
            <a:off x="2124942" y="3386468"/>
            <a:ext cx="407720" cy="36004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รูปภาพ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9860" y="3930526"/>
            <a:ext cx="407720" cy="369426"/>
          </a:xfrm>
          <a:prstGeom prst="rect">
            <a:avLst/>
          </a:prstGeom>
          <a:noFill/>
        </p:spPr>
      </p:pic>
      <p:pic>
        <p:nvPicPr>
          <p:cNvPr id="13" name="รูปภาพ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3174" y="3545847"/>
            <a:ext cx="407720" cy="369426"/>
          </a:xfrm>
          <a:prstGeom prst="rect">
            <a:avLst/>
          </a:prstGeom>
          <a:noFill/>
        </p:spPr>
      </p:pic>
      <p:sp>
        <p:nvSpPr>
          <p:cNvPr id="17" name="วงรี 16"/>
          <p:cNvSpPr/>
          <p:nvPr/>
        </p:nvSpPr>
        <p:spPr>
          <a:xfrm>
            <a:off x="6289860" y="3942563"/>
            <a:ext cx="407720" cy="36004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วงรี 18"/>
          <p:cNvSpPr/>
          <p:nvPr/>
        </p:nvSpPr>
        <p:spPr>
          <a:xfrm>
            <a:off x="4656172" y="3545298"/>
            <a:ext cx="407720" cy="36004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66"/>
          <p:cNvSpPr/>
          <p:nvPr/>
        </p:nvSpPr>
        <p:spPr>
          <a:xfrm>
            <a:off x="7482223" y="4402604"/>
            <a:ext cx="1563116" cy="5427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ศูนย์เครือข่าย ฯ</a:t>
            </a:r>
            <a:endParaRPr lang="th-TH" sz="24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8" name="ตัวเชื่อมต่อโค้ง 7"/>
          <p:cNvCxnSpPr>
            <a:stCxn id="20" idx="1"/>
            <a:endCxn id="17" idx="5"/>
          </p:cNvCxnSpPr>
          <p:nvPr/>
        </p:nvCxnSpPr>
        <p:spPr>
          <a:xfrm rot="10800000">
            <a:off x="6637871" y="4249877"/>
            <a:ext cx="844352" cy="424111"/>
          </a:xfrm>
          <a:prstGeom prst="curvedConnector2">
            <a:avLst/>
          </a:prstGeom>
          <a:ln w="28575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เมฆ 21"/>
          <p:cNvSpPr/>
          <p:nvPr/>
        </p:nvSpPr>
        <p:spPr>
          <a:xfrm>
            <a:off x="7019058" y="1223534"/>
            <a:ext cx="2017438" cy="864096"/>
          </a:xfrm>
          <a:prstGeom prst="cloud">
            <a:avLst/>
          </a:prstGeom>
          <a:solidFill>
            <a:srgbClr val="FF00F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th-TH" b="1" dirty="0" smtClean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ศูนย์ปฏิบัติการ</a:t>
            </a:r>
            <a:endParaRPr lang="en-US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3" name="เมฆ 22"/>
          <p:cNvSpPr/>
          <p:nvPr/>
        </p:nvSpPr>
        <p:spPr>
          <a:xfrm>
            <a:off x="7019058" y="2903760"/>
            <a:ext cx="2124942" cy="773264"/>
          </a:xfrm>
          <a:prstGeom prst="cloud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th-TH" sz="2600" b="1" dirty="0" smtClean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สถาบันเกษตรกร</a:t>
            </a:r>
            <a:endParaRPr lang="en-US" sz="26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4" name="เมฆ 23"/>
          <p:cNvSpPr/>
          <p:nvPr/>
        </p:nvSpPr>
        <p:spPr>
          <a:xfrm>
            <a:off x="0" y="3284983"/>
            <a:ext cx="1851148" cy="1424403"/>
          </a:xfrm>
          <a:prstGeom prst="cloud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th-TH" sz="2600" b="1" dirty="0" smtClean="0">
                <a:solidFill>
                  <a:srgbClr val="0000FF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ส่งเสริมพัฒนาการผลิต</a:t>
            </a:r>
            <a:endParaRPr lang="en-US" sz="2600" b="1" dirty="0">
              <a:solidFill>
                <a:srgbClr val="0000FF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5" name="เมฆ 24"/>
          <p:cNvSpPr/>
          <p:nvPr/>
        </p:nvSpPr>
        <p:spPr>
          <a:xfrm>
            <a:off x="87694" y="1894770"/>
            <a:ext cx="1851148" cy="742632"/>
          </a:xfrm>
          <a:prstGeom prst="cloud">
            <a:avLst/>
          </a:prstGeom>
          <a:solidFill>
            <a:srgbClr val="FFC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6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อารักขาพืช</a:t>
            </a:r>
            <a:endParaRPr lang="en-US" sz="26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6" name="เมฆ 25"/>
          <p:cNvSpPr/>
          <p:nvPr/>
        </p:nvSpPr>
        <p:spPr>
          <a:xfrm>
            <a:off x="6429388" y="142852"/>
            <a:ext cx="1851148" cy="710244"/>
          </a:xfrm>
          <a:prstGeom prst="cloud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smtClean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ยุทธศาสตร์</a:t>
            </a:r>
            <a:endParaRPr lang="en-US" sz="260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7" name="เมฆ 26"/>
          <p:cNvSpPr/>
          <p:nvPr/>
        </p:nvSpPr>
        <p:spPr>
          <a:xfrm>
            <a:off x="1698138" y="6218489"/>
            <a:ext cx="5923261" cy="589694"/>
          </a:xfrm>
          <a:prstGeom prst="cloud">
            <a:avLst/>
          </a:prstGeom>
          <a:solidFill>
            <a:srgbClr val="0000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th-TH" b="1" dirty="0" smtClean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สำนักงานเกษตรอำเภอ (เจ้าของพื้นที่)</a:t>
            </a:r>
            <a:endParaRPr lang="en-US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34" name="ตัวเชื่อมต่อโค้ง 33"/>
          <p:cNvCxnSpPr>
            <a:stCxn id="22" idx="2"/>
          </p:cNvCxnSpPr>
          <p:nvPr/>
        </p:nvCxnSpPr>
        <p:spPr>
          <a:xfrm rot="10800000" flipV="1">
            <a:off x="4572000" y="1655582"/>
            <a:ext cx="2453316" cy="1844856"/>
          </a:xfrm>
          <a:prstGeom prst="curvedConnector3">
            <a:avLst>
              <a:gd name="adj1" fmla="val 50000"/>
            </a:avLst>
          </a:prstGeom>
          <a:ln w="28575"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ตัวเชื่อมต่อโค้ง 37"/>
          <p:cNvCxnSpPr/>
          <p:nvPr/>
        </p:nvCxnSpPr>
        <p:spPr>
          <a:xfrm rot="10800000" flipV="1">
            <a:off x="5512341" y="3010040"/>
            <a:ext cx="1799848" cy="561934"/>
          </a:xfrm>
          <a:prstGeom prst="curvedConnector3">
            <a:avLst>
              <a:gd name="adj1" fmla="val 50000"/>
            </a:avLst>
          </a:prstGeom>
          <a:ln w="28575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ตัวเชื่อมต่อโค้ง 39"/>
          <p:cNvCxnSpPr/>
          <p:nvPr/>
        </p:nvCxnSpPr>
        <p:spPr>
          <a:xfrm rot="16200000" flipH="1">
            <a:off x="1087739" y="2753051"/>
            <a:ext cx="1821774" cy="1546352"/>
          </a:xfrm>
          <a:prstGeom prst="curvedConnector3">
            <a:avLst/>
          </a:prstGeom>
          <a:ln w="28575"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ตัวเชื่อมต่อโค้ง 41"/>
          <p:cNvCxnSpPr>
            <a:stCxn id="24" idx="1"/>
          </p:cNvCxnSpPr>
          <p:nvPr/>
        </p:nvCxnSpPr>
        <p:spPr>
          <a:xfrm rot="5400000" flipH="1" flipV="1">
            <a:off x="1699205" y="3779290"/>
            <a:ext cx="154948" cy="1702210"/>
          </a:xfrm>
          <a:prstGeom prst="curvedConnector4">
            <a:avLst>
              <a:gd name="adj1" fmla="val -147533"/>
              <a:gd name="adj2" fmla="val 77187"/>
            </a:avLst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ลูกศรขึ้น 43"/>
          <p:cNvSpPr/>
          <p:nvPr/>
        </p:nvSpPr>
        <p:spPr>
          <a:xfrm>
            <a:off x="4443463" y="5945910"/>
            <a:ext cx="369206" cy="343093"/>
          </a:xfrm>
          <a:prstGeom prst="upArrow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ตัวเชื่อมต่อโค้ง 53"/>
          <p:cNvCxnSpPr>
            <a:stCxn id="26" idx="2"/>
          </p:cNvCxnSpPr>
          <p:nvPr/>
        </p:nvCxnSpPr>
        <p:spPr>
          <a:xfrm rot="10800000" flipV="1">
            <a:off x="4214812" y="497974"/>
            <a:ext cx="2220319" cy="1527564"/>
          </a:xfrm>
          <a:prstGeom prst="curvedConnector3">
            <a:avLst>
              <a:gd name="adj1" fmla="val 50000"/>
            </a:avLst>
          </a:prstGeom>
          <a:ln w="28575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85720" y="214290"/>
            <a:ext cx="1500198" cy="642942"/>
          </a:xfrm>
          <a:prstGeom prst="roundRect">
            <a:avLst/>
          </a:prstGeom>
          <a:solidFill>
            <a:srgbClr val="33CC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สสก.</a:t>
            </a:r>
            <a:r>
              <a:rPr lang="th-TH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6 ชม</a:t>
            </a:r>
            <a:endParaRPr lang="th-TH" b="1" dirty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30" name="Shape 29"/>
          <p:cNvCxnSpPr>
            <a:stCxn id="28" idx="2"/>
          </p:cNvCxnSpPr>
          <p:nvPr/>
        </p:nvCxnSpPr>
        <p:spPr>
          <a:xfrm rot="16200000" flipH="1">
            <a:off x="1267992" y="625058"/>
            <a:ext cx="1071572" cy="1535919"/>
          </a:xfrm>
          <a:prstGeom prst="curvedConnector2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0" y="5715016"/>
            <a:ext cx="1142976" cy="10001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SC</a:t>
            </a:r>
            <a:endParaRPr lang="th-TH" sz="4800" b="1" dirty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2" name="Striped Right Arrow 31"/>
          <p:cNvSpPr/>
          <p:nvPr/>
        </p:nvSpPr>
        <p:spPr>
          <a:xfrm rot="20653905">
            <a:off x="947389" y="5801591"/>
            <a:ext cx="500066" cy="376507"/>
          </a:xfrm>
          <a:prstGeom prst="stripedRightArrow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Rectangle 28"/>
          <p:cNvSpPr/>
          <p:nvPr/>
        </p:nvSpPr>
        <p:spPr>
          <a:xfrm>
            <a:off x="3000364" y="71414"/>
            <a:ext cx="2786082" cy="500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3200" b="1" dirty="0" err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บูรณา</a:t>
            </a: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การในจังหวัด</a:t>
            </a:r>
            <a:endParaRPr lang="th-TH" sz="32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36" name="Curved Connector 35"/>
          <p:cNvCxnSpPr>
            <a:stCxn id="3" idx="6"/>
            <a:endCxn id="19" idx="2"/>
          </p:cNvCxnSpPr>
          <p:nvPr/>
        </p:nvCxnSpPr>
        <p:spPr>
          <a:xfrm>
            <a:off x="2532662" y="3566488"/>
            <a:ext cx="2123510" cy="158830"/>
          </a:xfrm>
          <a:prstGeom prst="curvedConnector3">
            <a:avLst>
              <a:gd name="adj1" fmla="val 50000"/>
            </a:avLst>
          </a:prstGeom>
          <a:ln w="38100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19" idx="6"/>
            <a:endCxn id="17" idx="2"/>
          </p:cNvCxnSpPr>
          <p:nvPr/>
        </p:nvCxnSpPr>
        <p:spPr>
          <a:xfrm>
            <a:off x="5063892" y="3725318"/>
            <a:ext cx="1225968" cy="397265"/>
          </a:xfrm>
          <a:prstGeom prst="curvedConnector3">
            <a:avLst>
              <a:gd name="adj1" fmla="val 50000"/>
            </a:avLst>
          </a:prstGeom>
          <a:ln w="38100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8412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274785" y="6464833"/>
            <a:ext cx="8654933" cy="115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-2733189" y="3446720"/>
            <a:ext cx="6037024" cy="7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3750" y="32796"/>
            <a:ext cx="785786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H SarabunIT๙" pitchFamily="34" charset="-34"/>
                <a:cs typeface="TH SarabunIT๙" pitchFamily="34" charset="-34"/>
              </a:rPr>
              <a:t>Growth</a:t>
            </a:r>
            <a:endParaRPr lang="th-TH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1472" y="785794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Rectangle 22"/>
          <p:cNvSpPr/>
          <p:nvPr/>
        </p:nvSpPr>
        <p:spPr>
          <a:xfrm>
            <a:off x="4798377" y="785982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Rectangle 23"/>
          <p:cNvSpPr/>
          <p:nvPr/>
        </p:nvSpPr>
        <p:spPr>
          <a:xfrm>
            <a:off x="6929454" y="785794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Rectangle 25"/>
          <p:cNvSpPr/>
          <p:nvPr/>
        </p:nvSpPr>
        <p:spPr>
          <a:xfrm>
            <a:off x="2643174" y="785982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Rectangle 26"/>
          <p:cNvSpPr/>
          <p:nvPr/>
        </p:nvSpPr>
        <p:spPr>
          <a:xfrm>
            <a:off x="6929454" y="3571876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Rectangle 27"/>
          <p:cNvSpPr/>
          <p:nvPr/>
        </p:nvSpPr>
        <p:spPr>
          <a:xfrm>
            <a:off x="4857752" y="3571876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416533" y="405230"/>
            <a:ext cx="2071702" cy="58579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endParaRPr lang="th-TH" sz="105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800" dirty="0" smtClean="0">
              <a:latin typeface="TH SarabunIT๙" pitchFamily="34" charset="-34"/>
              <a:cs typeface="TH SarabunIT๙" pitchFamily="34" charset="-34"/>
            </a:endParaRPr>
          </a:p>
          <a:p>
            <a:pPr marL="457200" indent="-457200">
              <a:lnSpc>
                <a:spcPct val="90000"/>
              </a:lnSpc>
            </a:pPr>
            <a:r>
              <a:rPr lang="th-TH" sz="22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1. </a:t>
            </a:r>
            <a:r>
              <a:rPr lang="th-TH" sz="2200" b="1" dirty="0" smtClean="0">
                <a:latin typeface="TH SarabunIT๙" pitchFamily="34" charset="-34"/>
                <a:cs typeface="TH SarabunIT๙" pitchFamily="34" charset="-34"/>
              </a:rPr>
              <a:t>8 จังหวัดภาคเหนือ</a:t>
            </a:r>
          </a:p>
          <a:p>
            <a:pPr marL="457200" indent="-457200">
              <a:lnSpc>
                <a:spcPct val="90000"/>
              </a:lnSpc>
            </a:pPr>
            <a:r>
              <a:rPr lang="th-TH" sz="2200" b="1" dirty="0" smtClean="0">
                <a:latin typeface="TH SarabunIT๙" pitchFamily="34" charset="-34"/>
                <a:cs typeface="TH SarabunIT๙" pitchFamily="34" charset="-34"/>
              </a:rPr>
              <a:t>ทราบและเข้าใจทิศทาง</a:t>
            </a:r>
          </a:p>
          <a:p>
            <a:pPr marL="457200" indent="-457200">
              <a:lnSpc>
                <a:spcPct val="90000"/>
              </a:lnSpc>
            </a:pPr>
            <a:r>
              <a:rPr lang="th-TH" sz="2200" b="1" dirty="0" smtClean="0">
                <a:latin typeface="TH SarabunIT๙" pitchFamily="34" charset="-34"/>
                <a:cs typeface="TH SarabunIT๙" pitchFamily="34" charset="-34"/>
              </a:rPr>
              <a:t>การดำเนินงานส่งเสริมฯ</a:t>
            </a:r>
          </a:p>
          <a:p>
            <a:pPr marL="457200" indent="-457200">
              <a:lnSpc>
                <a:spcPct val="90000"/>
              </a:lnSpc>
            </a:pPr>
            <a:r>
              <a:rPr lang="th-TH" sz="2200" b="1" dirty="0" smtClean="0">
                <a:latin typeface="TH SarabunIT๙" pitchFamily="34" charset="-34"/>
                <a:cs typeface="TH SarabunIT๙" pitchFamily="34" charset="-34"/>
              </a:rPr>
              <a:t>ปี</a:t>
            </a:r>
            <a:r>
              <a:rPr lang="th-TH" sz="22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200" b="1" dirty="0" smtClean="0">
                <a:latin typeface="TH SarabunIT๙" pitchFamily="34" charset="-34"/>
                <a:cs typeface="TH SarabunIT๙" pitchFamily="34" charset="-34"/>
              </a:rPr>
              <a:t>2561ของภาคเหนือ</a:t>
            </a:r>
          </a:p>
          <a:p>
            <a:pPr marL="457200" indent="-457200">
              <a:lnSpc>
                <a:spcPct val="90000"/>
              </a:lnSpc>
            </a:pPr>
            <a:r>
              <a:rPr lang="th-TH" sz="22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2. </a:t>
            </a: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สำนักงานเกษตร</a:t>
            </a:r>
          </a:p>
          <a:p>
            <a:pPr marL="457200" indent="-457200">
              <a:lnSpc>
                <a:spcPct val="90000"/>
              </a:lnSpc>
            </a:pP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อำเภอทราบและเข้าใจ</a:t>
            </a:r>
          </a:p>
          <a:p>
            <a:pPr marL="457200" indent="-457200">
              <a:lnSpc>
                <a:spcPct val="90000"/>
              </a:lnSpc>
            </a:pP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ทิศทางการดำเนินงาน</a:t>
            </a:r>
          </a:p>
          <a:p>
            <a:pPr marL="457200" indent="-457200">
              <a:lnSpc>
                <a:spcPct val="90000"/>
              </a:lnSpc>
            </a:pP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ในระดับอำเภอ/พื้นที่</a:t>
            </a:r>
          </a:p>
          <a:p>
            <a:pPr marL="457200" indent="-457200">
              <a:lnSpc>
                <a:spcPct val="90000"/>
              </a:lnSpc>
            </a:pPr>
            <a:r>
              <a:rPr lang="th-TH" sz="22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3.</a:t>
            </a: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จังหวัดและอำเภอ</a:t>
            </a:r>
          </a:p>
          <a:p>
            <a:pPr marL="457200" indent="-457200">
              <a:lnSpc>
                <a:spcPct val="90000"/>
              </a:lnSpc>
            </a:pP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วางแผนและขับเคลื่อน</a:t>
            </a:r>
          </a:p>
          <a:p>
            <a:pPr marL="457200" indent="-457200">
              <a:lnSpc>
                <a:spcPct val="90000"/>
              </a:lnSpc>
            </a:pP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งานส่งเสริมฯในพื้นที่</a:t>
            </a:r>
            <a:endParaRPr lang="th-TH" sz="2200" b="1" dirty="0" smtClean="0">
              <a:solidFill>
                <a:srgbClr val="0000CC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457200" indent="-457200">
              <a:lnSpc>
                <a:spcPct val="90000"/>
              </a:lnSpc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 marL="457200" indent="-457200"/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 marL="457200" indent="-457200"/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643174" y="3500438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Rectangle 29"/>
          <p:cNvSpPr/>
          <p:nvPr/>
        </p:nvSpPr>
        <p:spPr>
          <a:xfrm>
            <a:off x="618463" y="425666"/>
            <a:ext cx="171451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เป้าหมาย</a:t>
            </a:r>
            <a:endParaRPr lang="th-TH" sz="26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5298" y="393354"/>
            <a:ext cx="2071702" cy="58410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endParaRPr lang="th-TH" sz="800" dirty="0" smtClean="0"/>
          </a:p>
          <a:p>
            <a:endParaRPr lang="th-TH" sz="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21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1.</a:t>
            </a:r>
            <a:r>
              <a:rPr lang="th-TH" sz="2100" b="1" dirty="0" err="1" smtClean="0">
                <a:latin typeface="TH SarabunIT๙" pitchFamily="34" charset="-34"/>
                <a:cs typeface="TH SarabunIT๙" pitchFamily="34" charset="-34"/>
              </a:rPr>
              <a:t>ศพก.</a:t>
            </a:r>
            <a:r>
              <a:rPr lang="th-TH" sz="2100" b="1" dirty="0" smtClean="0">
                <a:latin typeface="TH SarabunIT๙" pitchFamily="34" charset="-34"/>
                <a:cs typeface="TH SarabunIT๙" pitchFamily="34" charset="-34"/>
              </a:rPr>
              <a:t>103 ศูนย์บริหารโดยคณะกรรมการ</a:t>
            </a:r>
          </a:p>
          <a:p>
            <a:pPr>
              <a:lnSpc>
                <a:spcPct val="90000"/>
              </a:lnSpc>
            </a:pPr>
            <a:r>
              <a:rPr lang="th-TH" sz="2100" b="1" dirty="0" smtClean="0">
                <a:latin typeface="TH SarabunIT๙" pitchFamily="34" charset="-34"/>
                <a:cs typeface="TH SarabunIT๙" pitchFamily="34" charset="-34"/>
              </a:rPr>
              <a:t>/คณะทำงาน มีระบบข้อมูลฯ เป็นปัจจุบัน</a:t>
            </a:r>
          </a:p>
          <a:p>
            <a:pPr>
              <a:lnSpc>
                <a:spcPct val="90000"/>
              </a:lnSpc>
            </a:pPr>
            <a:r>
              <a:rPr lang="th-TH" sz="21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2. </a:t>
            </a:r>
            <a:r>
              <a:rPr lang="th-TH" sz="2100" b="1" dirty="0" smtClean="0">
                <a:latin typeface="TH SarabunIT๙" pitchFamily="34" charset="-34"/>
                <a:cs typeface="TH SarabunIT๙" pitchFamily="34" charset="-34"/>
              </a:rPr>
              <a:t>แปลงใหญ่ขับเคลื่อนด้วยเทคโนโลยี/นวัตกรรม</a:t>
            </a:r>
          </a:p>
          <a:p>
            <a:pPr>
              <a:lnSpc>
                <a:spcPct val="90000"/>
              </a:lnSpc>
            </a:pPr>
            <a:r>
              <a:rPr lang="th-TH" sz="2100" b="1" dirty="0" smtClean="0">
                <a:latin typeface="TH SarabunIT๙" pitchFamily="34" charset="-34"/>
                <a:cs typeface="TH SarabunIT๙" pitchFamily="34" charset="-34"/>
              </a:rPr>
              <a:t>องค์ความรู้ เพื่อลดต้นทุน เพิ่มผลผลิต คุณภาพ</a:t>
            </a:r>
            <a:r>
              <a:rPr lang="en-US" sz="21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100" b="1" dirty="0" smtClean="0">
                <a:latin typeface="TH SarabunIT๙" pitchFamily="34" charset="-34"/>
                <a:cs typeface="TH SarabunIT๙" pitchFamily="34" charset="-34"/>
              </a:rPr>
              <a:t>และมาตรฐานสินค้า</a:t>
            </a:r>
            <a:r>
              <a:rPr lang="en-US" sz="2100" b="1" dirty="0" smtClean="0">
                <a:latin typeface="TH SarabunIT๙" pitchFamily="34" charset="-34"/>
                <a:cs typeface="TH SarabunIT๙" pitchFamily="34" charset="-34"/>
              </a:rPr>
              <a:t>GAP</a:t>
            </a:r>
          </a:p>
          <a:p>
            <a:pPr>
              <a:lnSpc>
                <a:spcPct val="90000"/>
              </a:lnSpc>
            </a:pPr>
            <a:r>
              <a:rPr lang="en-US" sz="21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3.</a:t>
            </a:r>
            <a:r>
              <a:rPr lang="th-TH" sz="21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100" b="1" dirty="0" smtClean="0">
                <a:latin typeface="TH SarabunIT๙" pitchFamily="34" charset="-34"/>
                <a:cs typeface="TH SarabunIT๙" pitchFamily="34" charset="-34"/>
              </a:rPr>
              <a:t>เกษตรกรนอกแปลงใหญ่ พัฒนาศักยภาพการผลิตเหมาะสมขนาดฟาร์ม</a:t>
            </a:r>
            <a:endParaRPr lang="th-TH" sz="21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4246" y="369605"/>
            <a:ext cx="2000264" cy="58579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6905328" y="357729"/>
            <a:ext cx="2000264" cy="58222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5" name="Rectangle 34"/>
          <p:cNvSpPr/>
          <p:nvPr/>
        </p:nvSpPr>
        <p:spPr>
          <a:xfrm>
            <a:off x="4893189" y="3513253"/>
            <a:ext cx="171451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FFFF00"/>
                </a:solidFill>
                <a:latin typeface="TH SarabunIT๙" pitchFamily="34" charset="-34"/>
                <a:cs typeface="TH SarabunIT๙" pitchFamily="34" charset="-34"/>
              </a:rPr>
              <a:t>วิธีดำเนินงาน</a:t>
            </a:r>
            <a:endParaRPr lang="th-TH" sz="2400" b="1" dirty="0">
              <a:solidFill>
                <a:srgbClr val="FFFF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61924" y="4120946"/>
            <a:ext cx="1714512" cy="2857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FFFF00"/>
                </a:solidFill>
                <a:latin typeface="TH SarabunIT๙" pitchFamily="34" charset="-34"/>
                <a:cs typeface="TH SarabunIT๙" pitchFamily="34" charset="-34"/>
              </a:rPr>
              <a:t>วิธีดำเนินงาน</a:t>
            </a:r>
            <a:endParaRPr lang="th-TH" sz="2400" b="1" dirty="0">
              <a:solidFill>
                <a:srgbClr val="FFFF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0034" y="4088293"/>
            <a:ext cx="171451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FFFF00"/>
                </a:solidFill>
                <a:latin typeface="TH SarabunIT๙" pitchFamily="34" charset="-34"/>
                <a:cs typeface="TH SarabunIT๙" pitchFamily="34" charset="-34"/>
              </a:rPr>
              <a:t>วิธีดำเนินงาน</a:t>
            </a:r>
            <a:endParaRPr lang="th-TH" sz="2400" b="1" dirty="0">
              <a:solidFill>
                <a:srgbClr val="FFFF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62112" y="378354"/>
            <a:ext cx="171451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2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เป้าหมาย</a:t>
            </a:r>
          </a:p>
          <a:p>
            <a:pPr algn="ctr"/>
            <a:endParaRPr lang="th-TH" dirty="0"/>
          </a:p>
        </p:txBody>
      </p:sp>
      <p:sp>
        <p:nvSpPr>
          <p:cNvPr id="39" name="Rectangle 38"/>
          <p:cNvSpPr/>
          <p:nvPr/>
        </p:nvSpPr>
        <p:spPr>
          <a:xfrm>
            <a:off x="4929002" y="369793"/>
            <a:ext cx="1714512" cy="2857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smtClean="0">
                <a:solidFill>
                  <a:srgbClr val="FFFF00"/>
                </a:solidFill>
                <a:latin typeface="TH SarabunIT๙" pitchFamily="34" charset="-34"/>
                <a:cs typeface="TH SarabunIT๙" pitchFamily="34" charset="-34"/>
              </a:rPr>
              <a:t>เป้าหมาย</a:t>
            </a:r>
            <a:endParaRPr lang="th-TH" sz="2600" b="1" dirty="0">
              <a:solidFill>
                <a:srgbClr val="FFFF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024454" y="381480"/>
            <a:ext cx="1714512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smtClean="0">
                <a:solidFill>
                  <a:srgbClr val="FFFF00"/>
                </a:solidFill>
                <a:latin typeface="TH SarabunIT๙" pitchFamily="34" charset="-34"/>
                <a:cs typeface="TH SarabunIT๙" pitchFamily="34" charset="-34"/>
              </a:rPr>
              <a:t>เป้าหมาย</a:t>
            </a:r>
            <a:endParaRPr lang="th-TH" sz="2600" b="1" dirty="0">
              <a:solidFill>
                <a:srgbClr val="FFFF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0908" y="500042"/>
            <a:ext cx="2071702" cy="2928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5" name="Rectangle 44"/>
          <p:cNvSpPr/>
          <p:nvPr/>
        </p:nvSpPr>
        <p:spPr>
          <a:xfrm>
            <a:off x="424173" y="3814230"/>
            <a:ext cx="2071702" cy="2485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</a:pPr>
            <a:endParaRPr lang="th-TH" b="1" dirty="0" smtClean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lnSpc>
                <a:spcPct val="90000"/>
              </a:lnSpc>
            </a:pPr>
            <a:endParaRPr lang="th-TH" sz="800" b="1" dirty="0" smtClean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22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1.</a:t>
            </a: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แปลงนโยบายฯสู่การปฏิบัติในพื้นที่</a:t>
            </a:r>
          </a:p>
          <a:p>
            <a:pPr>
              <a:lnSpc>
                <a:spcPct val="90000"/>
              </a:lnSpc>
            </a:pPr>
            <a:r>
              <a:rPr lang="th-TH" sz="22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2.</a:t>
            </a: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สร้างความเข้าใจแก่เจ้าหน้าที่ระดับจังหวัด</a:t>
            </a:r>
          </a:p>
          <a:p>
            <a:pPr>
              <a:lnSpc>
                <a:spcPct val="90000"/>
              </a:lnSpc>
            </a:pPr>
            <a:r>
              <a:rPr lang="th-TH" sz="2200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3</a:t>
            </a:r>
            <a:r>
              <a:rPr lang="th-TH" sz="22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สร้างความเข้าใจแก่เจ้าหน้าที่ระดับอำเภอ</a:t>
            </a:r>
          </a:p>
          <a:p>
            <a:pPr>
              <a:lnSpc>
                <a:spcPct val="90000"/>
              </a:lnSpc>
            </a:pPr>
            <a:endParaRPr lang="th-TH" sz="23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lnSpc>
                <a:spcPct val="90000"/>
              </a:lnSpc>
            </a:pPr>
            <a:endParaRPr lang="th-TH" sz="23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497304" y="568487"/>
            <a:ext cx="2074695" cy="3357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0" name="Rectangle 49"/>
          <p:cNvSpPr/>
          <p:nvPr/>
        </p:nvSpPr>
        <p:spPr>
          <a:xfrm>
            <a:off x="2500298" y="4714884"/>
            <a:ext cx="2071702" cy="178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1" name="Rectangle 50"/>
          <p:cNvSpPr/>
          <p:nvPr/>
        </p:nvSpPr>
        <p:spPr>
          <a:xfrm>
            <a:off x="2619048" y="4405946"/>
            <a:ext cx="2071702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</a:pP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1.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รวม/แต่งตั้ง กรรมการ</a:t>
            </a:r>
          </a:p>
          <a:p>
            <a:pPr>
              <a:lnSpc>
                <a:spcPct val="90000"/>
              </a:lnSpc>
            </a:pP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บริหาร </a:t>
            </a:r>
            <a:r>
              <a:rPr lang="th-TH" sz="2000" b="1" dirty="0" err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ศพก.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/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แปลงใหญ่</a:t>
            </a:r>
          </a:p>
          <a:p>
            <a:pPr>
              <a:lnSpc>
                <a:spcPct val="90000"/>
              </a:lnSpc>
            </a:pP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2.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แต่งตั้งคณะทำงานฯ</a:t>
            </a:r>
          </a:p>
          <a:p>
            <a:pPr>
              <a:lnSpc>
                <a:spcPct val="90000"/>
              </a:lnSpc>
            </a:pPr>
            <a:r>
              <a:rPr lang="th-TH" sz="2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3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ส่งเสริมเทคโนโลยีที่เหมาะสมกับพื้นที่และชนิดพืช นวัตกรรม/องค์ความรู้</a:t>
            </a:r>
            <a:endParaRPr lang="th-TH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774063" y="404666"/>
            <a:ext cx="2071702" cy="3357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th-TH" sz="800" b="1" dirty="0" smtClean="0">
              <a:solidFill>
                <a:srgbClr val="0000CC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24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1.</a:t>
            </a:r>
            <a:r>
              <a:rPr lang="th-TH" sz="2100" b="1" dirty="0" err="1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ศพก.</a:t>
            </a:r>
            <a:r>
              <a:rPr lang="th-TH" sz="21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 103 ศูนย์ </a:t>
            </a:r>
            <a:r>
              <a:rPr lang="th-TH" sz="21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มี</a:t>
            </a:r>
          </a:p>
          <a:p>
            <a:pPr>
              <a:lnSpc>
                <a:spcPct val="90000"/>
              </a:lnSpc>
            </a:pPr>
            <a:r>
              <a:rPr lang="th-TH" sz="21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-เทคโนโลยีเฉพาะพื้นที่</a:t>
            </a:r>
          </a:p>
          <a:p>
            <a:pPr>
              <a:lnSpc>
                <a:spcPct val="90000"/>
              </a:lnSpc>
            </a:pPr>
            <a:r>
              <a:rPr lang="th-TH" sz="21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-นวัตกรรมของตนเอง</a:t>
            </a:r>
          </a:p>
          <a:p>
            <a:pPr>
              <a:lnSpc>
                <a:spcPct val="90000"/>
              </a:lnSpc>
            </a:pPr>
            <a:r>
              <a:rPr lang="th-TH" sz="21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-องค์ความรู้ของตนเอง</a:t>
            </a:r>
          </a:p>
          <a:p>
            <a:pPr>
              <a:lnSpc>
                <a:spcPct val="90000"/>
              </a:lnSpc>
            </a:pPr>
            <a:r>
              <a:rPr lang="th-TH" sz="21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2.แปลงใหญ่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1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Smart Farmer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1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Smart Group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1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Smart Product</a:t>
            </a:r>
          </a:p>
          <a:p>
            <a:pPr>
              <a:lnSpc>
                <a:spcPct val="90000"/>
              </a:lnSpc>
            </a:pPr>
            <a:r>
              <a:rPr lang="en-US" sz="21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3.</a:t>
            </a:r>
            <a:r>
              <a:rPr lang="th-TH" sz="21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ผลผลิตแปลงใหญ่</a:t>
            </a:r>
          </a:p>
          <a:p>
            <a:pPr>
              <a:lnSpc>
                <a:spcPct val="90000"/>
              </a:lnSpc>
            </a:pPr>
            <a:r>
              <a:rPr lang="th-TH" sz="21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มีตลาดรองรับแน่นอน</a:t>
            </a:r>
          </a:p>
          <a:p>
            <a:pPr>
              <a:lnSpc>
                <a:spcPct val="90000"/>
              </a:lnSpc>
            </a:pPr>
            <a:r>
              <a:rPr lang="th-TH" sz="21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1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21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786314" y="3571876"/>
            <a:ext cx="2071702" cy="2512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/>
            <a:endParaRPr lang="th-TH" sz="800" b="1" dirty="0" smtClean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457200" indent="-457200">
              <a:lnSpc>
                <a:spcPct val="90000"/>
              </a:lnSpc>
            </a:pP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1.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สรุปบทเรียน ถอดองค์</a:t>
            </a:r>
          </a:p>
          <a:p>
            <a:pPr marL="457200" indent="-457200">
              <a:lnSpc>
                <a:spcPct val="90000"/>
              </a:lnSpc>
            </a:pP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ความรู้/สร้างนวัตกรรม</a:t>
            </a:r>
          </a:p>
          <a:p>
            <a:pPr marL="457200" indent="-457200">
              <a:lnSpc>
                <a:spcPct val="90000"/>
              </a:lnSpc>
            </a:pP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2.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ทดสอบ/สรุปเทคโนโลยี</a:t>
            </a:r>
          </a:p>
          <a:p>
            <a:pPr marL="457200" indent="-457200">
              <a:lnSpc>
                <a:spcPct val="90000"/>
              </a:lnSpc>
            </a:pP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ที่เหมาะสมกับพื้นที่/พืช</a:t>
            </a:r>
          </a:p>
          <a:p>
            <a:pPr marL="457200" indent="-457200">
              <a:lnSpc>
                <a:spcPct val="90000"/>
              </a:lnSpc>
            </a:pP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3.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สร้างตลาดออนไลน์</a:t>
            </a:r>
          </a:p>
          <a:p>
            <a:pPr marL="457200" indent="-457200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MOU/modern trade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4.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พัฒนาเกษตรกรสู่</a:t>
            </a:r>
            <a:r>
              <a:rPr lang="en-US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Smart Farmer/Smart Group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/Smart Product</a:t>
            </a:r>
          </a:p>
          <a:p>
            <a:pPr>
              <a:lnSpc>
                <a:spcPct val="80000"/>
              </a:lnSpc>
            </a:pPr>
            <a:endParaRPr lang="th-TH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457200" indent="-457200">
              <a:buAutoNum type="arabicPeriod"/>
            </a:pPr>
            <a:endParaRPr lang="th-TH" sz="2100" b="1" dirty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57827" y="619732"/>
            <a:ext cx="2143329" cy="3000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</a:pPr>
            <a:r>
              <a:rPr lang="th-TH" sz="22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1. </a:t>
            </a:r>
            <a:r>
              <a:rPr lang="th-TH" sz="2200" b="1" dirty="0" err="1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ศพก.</a:t>
            </a:r>
            <a:r>
              <a:rPr lang="th-TH" sz="22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103 ศูนย์มีชีวิต </a:t>
            </a:r>
            <a:r>
              <a:rPr lang="th-TH" sz="2200" b="1" dirty="0" err="1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ศพก.</a:t>
            </a:r>
            <a:r>
              <a:rPr lang="th-TH" sz="2200" b="1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ต้นแบบ 18 </a:t>
            </a:r>
            <a:r>
              <a:rPr lang="th-TH" sz="22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อำเภอขับเคลื่อนด้วยระบบข้อมูล /เทคโนโลยี      องค์ความรู้และนวัตกรรม</a:t>
            </a:r>
          </a:p>
          <a:p>
            <a:pPr>
              <a:lnSpc>
                <a:spcPct val="90000"/>
              </a:lnSpc>
            </a:pPr>
            <a:r>
              <a:rPr lang="th-TH" sz="22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เป็นปัจจุบัน พร้อมนำสู่กระบวนการผลิตใน</a:t>
            </a:r>
          </a:p>
          <a:p>
            <a:pPr>
              <a:lnSpc>
                <a:spcPct val="90000"/>
              </a:lnSpc>
            </a:pPr>
            <a:r>
              <a:rPr lang="th-TH" sz="22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แปลงใหญ่</a:t>
            </a:r>
          </a:p>
          <a:p>
            <a:pPr>
              <a:lnSpc>
                <a:spcPct val="90000"/>
              </a:lnSpc>
            </a:pP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2. กระบวนการผลิตแปลงใหญ่พัฒนา</a:t>
            </a:r>
          </a:p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Smart Production</a:t>
            </a:r>
          </a:p>
          <a:p>
            <a:pPr>
              <a:lnSpc>
                <a:spcPct val="90000"/>
              </a:lnSpc>
            </a:pP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en-US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High quality, Safety and</a:t>
            </a: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Competitive</a:t>
            </a:r>
            <a:r>
              <a:rPr lang="th-TH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)เข้าสู่ระบบตลาด</a:t>
            </a:r>
          </a:p>
          <a:p>
            <a:pPr>
              <a:lnSpc>
                <a:spcPct val="90000"/>
              </a:lnSpc>
            </a:pPr>
            <a:r>
              <a:rPr lang="th-TH" sz="22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3. เกษตรกรเป้าหมายมีรายได้ที่แน่นอนและมั่นคง มากกว่า</a:t>
            </a:r>
            <a:r>
              <a:rPr lang="th-TH" sz="22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180,000</a:t>
            </a:r>
            <a:r>
              <a:rPr lang="th-TH" sz="22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บาท/ครัวเรือน/ปี</a:t>
            </a:r>
            <a:endParaRPr lang="th-TH" sz="2200" b="1" dirty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29038" y="12039"/>
            <a:ext cx="692948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CC"/>
                </a:solidFill>
                <a:latin typeface="+mj-lt"/>
              </a:rPr>
              <a:t>Smart Agricultural Curve </a:t>
            </a:r>
            <a:r>
              <a:rPr lang="th-TH" sz="2400" b="1" dirty="0" smtClean="0">
                <a:solidFill>
                  <a:srgbClr val="0000CC"/>
                </a:solidFill>
                <a:latin typeface="+mj-lt"/>
              </a:rPr>
              <a:t>ปี 2561</a:t>
            </a:r>
            <a:endParaRPr lang="th-TH" sz="2000" b="1" dirty="0">
              <a:solidFill>
                <a:srgbClr val="0000CC"/>
              </a:solidFill>
              <a:latin typeface="+mj-lt"/>
            </a:endParaRPr>
          </a:p>
        </p:txBody>
      </p:sp>
      <p:cxnSp>
        <p:nvCxnSpPr>
          <p:cNvPr id="32" name="Curved Connector 31"/>
          <p:cNvCxnSpPr/>
          <p:nvPr/>
        </p:nvCxnSpPr>
        <p:spPr>
          <a:xfrm flipV="1">
            <a:off x="285720" y="357166"/>
            <a:ext cx="8572560" cy="607223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สี่เหลี่ยมผืนผ้ามุมมน 1"/>
          <p:cNvSpPr/>
          <p:nvPr/>
        </p:nvSpPr>
        <p:spPr>
          <a:xfrm>
            <a:off x="490964" y="6204469"/>
            <a:ext cx="1869451" cy="2715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ไตรมาส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 1 </a:t>
            </a:r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ตค.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-</a:t>
            </a:r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ธค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 .60</a:t>
            </a:r>
            <a:endParaRPr lang="th-TH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1" name="สี่เหลี่ยมผืนผ้ามุมมน 40"/>
          <p:cNvSpPr/>
          <p:nvPr/>
        </p:nvSpPr>
        <p:spPr>
          <a:xfrm>
            <a:off x="2690862" y="6191708"/>
            <a:ext cx="1869451" cy="2715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ไตรมาส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 2 </a:t>
            </a:r>
            <a:r>
              <a:rPr lang="th-TH" sz="2000" b="1" dirty="0" err="1">
                <a:latin typeface="TH SarabunIT๙" pitchFamily="34" charset="-34"/>
                <a:cs typeface="TH SarabunIT๙" pitchFamily="34" charset="-34"/>
              </a:rPr>
              <a:t>ม</a:t>
            </a:r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ค.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-</a:t>
            </a:r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มีค.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 61</a:t>
            </a:r>
            <a:endParaRPr lang="th-TH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2" name="สี่เหลี่ยมผืนผ้ามุมมน 41"/>
          <p:cNvSpPr/>
          <p:nvPr/>
        </p:nvSpPr>
        <p:spPr>
          <a:xfrm>
            <a:off x="4857752" y="6190842"/>
            <a:ext cx="1869451" cy="2715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ไตรมาส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 3 </a:t>
            </a:r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เมย.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-</a:t>
            </a:r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มิย.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61</a:t>
            </a:r>
            <a:endParaRPr lang="th-TH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3" name="สี่เหลี่ยมผืนผ้ามุมมน 42"/>
          <p:cNvSpPr/>
          <p:nvPr/>
        </p:nvSpPr>
        <p:spPr>
          <a:xfrm>
            <a:off x="6968815" y="6163859"/>
            <a:ext cx="1791418" cy="2715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ไตรมาส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 1 </a:t>
            </a:r>
            <a:r>
              <a:rPr lang="th-TH" sz="2000" b="1" dirty="0" err="1">
                <a:latin typeface="TH SarabunIT๙" pitchFamily="34" charset="-34"/>
                <a:cs typeface="TH SarabunIT๙" pitchFamily="34" charset="-34"/>
              </a:rPr>
              <a:t>ก</a:t>
            </a:r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ค.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-</a:t>
            </a:r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กย.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61</a:t>
            </a:r>
            <a:endParaRPr lang="th-TH" sz="20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071934" y="3000372"/>
            <a:ext cx="4984778" cy="378920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12436" y="71469"/>
            <a:ext cx="3888060" cy="6739031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th-TH" sz="2000" b="1" u="sng" dirty="0" smtClean="0">
              <a:solidFill>
                <a:srgbClr val="0000CC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>
              <a:lnSpc>
                <a:spcPct val="90000"/>
              </a:lnSpc>
            </a:pPr>
            <a:endParaRPr lang="th-TH" sz="800" b="1" u="sng" dirty="0" smtClean="0">
              <a:solidFill>
                <a:srgbClr val="0000CC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>
              <a:lnSpc>
                <a:spcPct val="90000"/>
              </a:lnSpc>
            </a:pPr>
            <a:r>
              <a:rPr lang="th-TH" sz="2400" b="1" dirty="0" smtClean="0">
                <a:solidFill>
                  <a:srgbClr val="FF00FF"/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en-US" sz="2400" b="1" dirty="0" smtClean="0">
                <a:solidFill>
                  <a:srgbClr val="FF00FF"/>
                </a:solidFill>
                <a:latin typeface="TH SarabunIT๙" pitchFamily="34" charset="-34"/>
                <a:cs typeface="TH SarabunIT๙" pitchFamily="34" charset="-34"/>
              </a:rPr>
              <a:t>Challenge</a:t>
            </a:r>
            <a:r>
              <a:rPr lang="th-TH" sz="2400" b="1" dirty="0" smtClean="0">
                <a:solidFill>
                  <a:srgbClr val="FF00FF"/>
                </a:solidFill>
                <a:latin typeface="TH SarabunIT๙" pitchFamily="34" charset="-34"/>
                <a:cs typeface="TH SarabunIT๙" pitchFamily="34" charset="-34"/>
              </a:rPr>
              <a:t>) </a:t>
            </a:r>
            <a:r>
              <a:rPr lang="th-TH" sz="22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*</a:t>
            </a:r>
            <a:r>
              <a:rPr lang="th-TH" sz="2200" b="1" u="sng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เป้าหมาย ๘ จังหวัดภาคเหนือ</a:t>
            </a:r>
            <a:r>
              <a:rPr lang="th-TH" sz="22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*</a:t>
            </a:r>
          </a:p>
          <a:p>
            <a:pPr>
              <a:lnSpc>
                <a:spcPct val="90000"/>
              </a:lnSpc>
            </a:pP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1. </a:t>
            </a:r>
            <a:r>
              <a:rPr lang="th-TH" sz="2000" b="1" dirty="0" err="1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ศพก.</a:t>
            </a: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103</a:t>
            </a: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ศูนย์มีชีวิต /</a:t>
            </a:r>
            <a:r>
              <a:rPr lang="th-TH" sz="2000" b="1" dirty="0" err="1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ศพก.</a:t>
            </a: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ต้นแบบ 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18</a:t>
            </a: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อำเภอ</a:t>
            </a:r>
          </a:p>
          <a:p>
            <a:pPr>
              <a:lnSpc>
                <a:spcPct val="90000"/>
              </a:lnSpc>
            </a:pP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  ขับเคลื่อนด้วยระบบข้อมูล/เทคโนโลยี องค์ความรู้</a:t>
            </a:r>
          </a:p>
          <a:p>
            <a:pPr>
              <a:lnSpc>
                <a:spcPct val="90000"/>
              </a:lnSpc>
            </a:pP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  และนวัตกรรม สู่กระบวนการผลิตในแปลงใหญ่ </a:t>
            </a:r>
          </a:p>
          <a:p>
            <a:pPr>
              <a:lnSpc>
                <a:spcPct val="90000"/>
              </a:lnSpc>
            </a:pP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  เชื่อมโยงตลาดครบวงจร </a:t>
            </a:r>
            <a:endParaRPr lang="en-US" sz="2000" b="1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2. Smart </a:t>
            </a:r>
            <a:r>
              <a:rPr lang="en-US" sz="2200" b="1" dirty="0" err="1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Bigfarm</a:t>
            </a:r>
            <a:r>
              <a:rPr lang="en-US" sz="22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จำนวน.... </a:t>
            </a:r>
            <a:r>
              <a:rPr lang="th-TH" sz="22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17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....แปลง</a:t>
            </a:r>
            <a:endParaRPr lang="en-US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2.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๑ ลดต้นทุน/เพิ่มผลผลิต ร้อยละ </a:t>
            </a:r>
            <a:r>
              <a:rPr lang="th-TH" sz="22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25/30</a:t>
            </a:r>
            <a:endParaRPr lang="th-TH" sz="22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๒ คุณภาพผลผลิตมาตรฐาน </a:t>
            </a:r>
            <a:r>
              <a:rPr lang="en-US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GAP </a:t>
            </a:r>
            <a:r>
              <a:rPr lang="en-US" sz="2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  <a:r>
              <a:rPr lang="en-US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%</a:t>
            </a:r>
            <a:endParaRPr lang="th-TH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๓ </a:t>
            </a:r>
            <a:r>
              <a:rPr lang="en-US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Smart Farmer 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จำนวนร้อยละ </a:t>
            </a:r>
            <a:r>
              <a:rPr lang="th-TH" sz="22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70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ต่อแปลง</a:t>
            </a:r>
            <a:endParaRPr lang="th-TH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๔ </a:t>
            </a:r>
            <a:r>
              <a:rPr lang="en-US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Smart Group  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จำนวน  </a:t>
            </a:r>
            <a:r>
              <a:rPr lang="th-TH" sz="22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1-9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กลุ่ม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/แปลง</a:t>
            </a: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๕ </a:t>
            </a:r>
            <a:r>
              <a:rPr lang="en-US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Smart product 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เฉลี่ยร้อยละ  </a:t>
            </a:r>
            <a:r>
              <a:rPr lang="th-TH" sz="22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80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/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แปลง</a:t>
            </a:r>
            <a:endParaRPr lang="en-US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๖ เพิ่ม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มูลค่า/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แปรรูป 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จำนวน  </a:t>
            </a:r>
            <a:r>
              <a:rPr lang="th-TH" sz="22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1-2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กลุ่ม/แปลง</a:t>
            </a:r>
            <a:endParaRPr lang="th-TH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๗ เชื่อมโยง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ตลาด จำนวน </a:t>
            </a:r>
            <a:r>
              <a:rPr lang="th-TH" sz="22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1-9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กลุ่ม/แปลง</a:t>
            </a:r>
            <a:endParaRPr lang="en-US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.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๘ มีรายได้ไม่ต่ำกว่า </a:t>
            </a:r>
            <a:r>
              <a:rPr lang="th-TH" sz="22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18๐,</a:t>
            </a:r>
            <a:r>
              <a:rPr lang="th-TH" sz="22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000++ 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บาท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/ราย/ปี</a:t>
            </a: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3</a:t>
            </a:r>
            <a:r>
              <a:rPr lang="th-TH" sz="20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000" b="1" dirty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เกษตรกรนอกแปลงใหญ่ </a:t>
            </a:r>
            <a:r>
              <a:rPr lang="th-TH" sz="20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จำนวน 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385</a:t>
            </a:r>
            <a:r>
              <a:rPr lang="th-TH" sz="20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 ฟาร์ม</a:t>
            </a:r>
            <a:endParaRPr lang="th-TH" sz="2000" b="1" dirty="0">
              <a:solidFill>
                <a:srgbClr val="0000CC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3.</a:t>
            </a:r>
            <a:r>
              <a:rPr lang="th-TH" sz="2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๑</a:t>
            </a:r>
            <a:r>
              <a:rPr lang="th-TH" sz="2000" b="1" dirty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Subsistence</a:t>
            </a:r>
            <a:r>
              <a:rPr lang="th-TH" sz="2000" b="1" dirty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Farming</a:t>
            </a:r>
            <a:r>
              <a:rPr lang="th-TH" sz="20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จำนวน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285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0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ฟาร์ม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2000" b="1" dirty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sz="20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-มีรายได้แน่นอน 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จำนวน 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285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ฟาร์ม </a:t>
            </a:r>
            <a:endParaRPr lang="th-TH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-มี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รายได้มากกว่า 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50,000-90,000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บาท/ปี</a:t>
            </a:r>
            <a:endParaRPr lang="th-TH" sz="2000" b="1" dirty="0">
              <a:solidFill>
                <a:srgbClr val="0000CC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20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3.</a:t>
            </a:r>
            <a:r>
              <a:rPr lang="th-TH" sz="2000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๒ </a:t>
            </a:r>
            <a:r>
              <a:rPr lang="en-US" sz="2000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Commercial </a:t>
            </a:r>
            <a:r>
              <a:rPr lang="en-US" sz="20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Farming</a:t>
            </a:r>
            <a:r>
              <a:rPr lang="th-TH" sz="20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 จำนวน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0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ฟาร์ม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2000" b="1" dirty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sz="20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-มีรายได้แน่นอน 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จำนวน 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100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ฟาร์ม </a:t>
            </a:r>
            <a:endParaRPr lang="th-TH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-มี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รายได้มากกว่า 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200,000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บาท/ปี</a:t>
            </a:r>
            <a:endParaRPr lang="th-TH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lnSpc>
                <a:spcPct val="90000"/>
              </a:lnSpc>
            </a:pPr>
            <a:r>
              <a:rPr lang="th-TH" sz="2000" b="1" dirty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4</a:t>
            </a:r>
            <a:r>
              <a:rPr lang="th-TH" sz="20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sz="2000" b="1" dirty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เกษตรกรเป็นผู้ประกอบการ </a:t>
            </a:r>
            <a:r>
              <a:rPr lang="th-TH" sz="20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จำนวน </a:t>
            </a:r>
            <a:r>
              <a:rPr lang="th-TH" sz="22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400 </a:t>
            </a:r>
            <a:r>
              <a:rPr lang="th-TH" sz="2000" b="1" dirty="0" smtClean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ราย</a:t>
            </a:r>
            <a:endParaRPr lang="th-TH" sz="2000" b="1" dirty="0">
              <a:solidFill>
                <a:srgbClr val="0000CC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/>
            <a:endParaRPr lang="en-US" b="1" dirty="0">
              <a:solidFill>
                <a:srgbClr val="0000CC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683" y="3048061"/>
            <a:ext cx="4920480" cy="3690360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2286000" y="2025539"/>
            <a:ext cx="4572000" cy="4810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</a:t>
            </a:r>
            <a:endParaRPr lang="th-TH" b="1" dirty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4083621" y="476104"/>
            <a:ext cx="4955042" cy="2331250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1. </a:t>
            </a:r>
            <a:r>
              <a:rPr lang="th-TH" sz="2000" b="1" dirty="0" err="1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ศพก.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000" b="1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103 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ศูนย์มี</a:t>
            </a:r>
            <a:r>
              <a:rPr lang="th-TH" sz="2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ชีวิต 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/</a:t>
            </a:r>
            <a:r>
              <a:rPr lang="th-TH" sz="2000" b="1" dirty="0" err="1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ศพก.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ต้นแบบ </a:t>
            </a: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18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อำเภอขับเคลื่อนด้วย</a:t>
            </a:r>
          </a:p>
          <a:p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   ระบบ</a:t>
            </a:r>
            <a:r>
              <a:rPr lang="th-TH" sz="2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ข้อมูล/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เทคโนโลยี องค์</a:t>
            </a:r>
            <a:r>
              <a:rPr lang="th-TH" sz="2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ความรู้และ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นวัตกรรม สู่กระบวนการ</a:t>
            </a:r>
          </a:p>
          <a:p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   ผลิต</a:t>
            </a:r>
            <a:r>
              <a:rPr lang="th-TH" sz="2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ในแปลง</a:t>
            </a:r>
            <a:r>
              <a:rPr lang="th-TH" sz="2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ใหญ่ เชื่อมโยงตลาดครบวงจร</a:t>
            </a:r>
            <a:endParaRPr lang="th-TH" sz="20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2. กระบวนการผลิตแปลงใหญ่/นอกแปลงใหญ่ พัฒนา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สู่ </a:t>
            </a:r>
            <a:r>
              <a:rPr lang="en-US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Smart </a:t>
            </a: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r>
              <a:rPr lang="th-TH" sz="2000" b="1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Production</a:t>
            </a: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(</a:t>
            </a:r>
            <a:r>
              <a:rPr lang="en-US" sz="2000" b="1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High quality, Safety and</a:t>
            </a:r>
            <a:r>
              <a:rPr lang="th-TH" sz="2000" b="1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Competitive</a:t>
            </a: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r>
              <a:rPr lang="th-TH" sz="20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3</a:t>
            </a:r>
            <a:r>
              <a:rPr lang="th-TH" sz="2000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. เกษตรกรแปลงใหญ่/นอกแปลงใหญ่ มีรายได้</a:t>
            </a:r>
            <a:r>
              <a:rPr lang="th-TH" sz="20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แน่นอนและมั่นคง </a:t>
            </a:r>
          </a:p>
          <a:p>
            <a:r>
              <a:rPr lang="th-TH" sz="2000" b="1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20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มากกว่า </a:t>
            </a:r>
            <a:r>
              <a:rPr lang="th-TH" sz="22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๑๘๐,๐๐๐</a:t>
            </a:r>
            <a:r>
              <a:rPr lang="th-TH" sz="2000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000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บาท/ราย/ปี</a:t>
            </a:r>
          </a:p>
        </p:txBody>
      </p:sp>
      <p:sp>
        <p:nvSpPr>
          <p:cNvPr id="19" name="ลูกศรซ้าย-ขวา 18"/>
          <p:cNvSpPr/>
          <p:nvPr/>
        </p:nvSpPr>
        <p:spPr>
          <a:xfrm>
            <a:off x="3714744" y="4643446"/>
            <a:ext cx="644956" cy="396739"/>
          </a:xfrm>
          <a:prstGeom prst="leftRightArrow">
            <a:avLst/>
          </a:prstGeom>
          <a:solidFill>
            <a:srgbClr val="FF00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ลูกศรขึ้น 19"/>
          <p:cNvSpPr/>
          <p:nvPr/>
        </p:nvSpPr>
        <p:spPr>
          <a:xfrm>
            <a:off x="6334387" y="2679371"/>
            <a:ext cx="454973" cy="377678"/>
          </a:xfrm>
          <a:prstGeom prst="upArrow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84561" y="71250"/>
            <a:ext cx="4964439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ปี 2561 เกษตรกรมีรายได้แน่นอน อาชีพฯมั่นคง</a:t>
            </a:r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381536" y="1531800"/>
            <a:ext cx="557808" cy="50738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00CC"/>
                </a:solidFill>
              </a:rPr>
              <a:t>๑๘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89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8229" y="1069892"/>
          <a:ext cx="8858314" cy="4997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557"/>
                <a:gridCol w="1214446"/>
                <a:gridCol w="785818"/>
                <a:gridCol w="928694"/>
                <a:gridCol w="785818"/>
                <a:gridCol w="1285884"/>
                <a:gridCol w="928694"/>
                <a:gridCol w="642942"/>
                <a:gridCol w="709733"/>
                <a:gridCol w="928728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จังหวัด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Smart</a:t>
                      </a:r>
                    </a:p>
                    <a:p>
                      <a:pPr algn="ctr"/>
                      <a:r>
                        <a:rPr lang="th-TH" sz="18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ศพก.</a:t>
                      </a:r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แปลงใหญ่</a:t>
                      </a:r>
                    </a:p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อำเภอต้นแบบ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IFPP</a:t>
                      </a:r>
                    </a:p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(ร้อยละ)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ลดต้นทุน/</a:t>
                      </a:r>
                    </a:p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เพิ่มผลผลิต</a:t>
                      </a:r>
                    </a:p>
                    <a:p>
                      <a:pPr algn="ctr"/>
                      <a:r>
                        <a:rPr lang="th-TH" sz="1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(ร้อยละ)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Gap</a:t>
                      </a:r>
                      <a:endParaRPr lang="th-TH" sz="18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(ร้อยละ)</a:t>
                      </a:r>
                      <a:endParaRPr lang="th-TH" sz="18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Smart</a:t>
                      </a:r>
                      <a:r>
                        <a:rPr lang="en-US" sz="1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Farmer/</a:t>
                      </a:r>
                      <a:endParaRPr lang="th-TH" sz="1800" baseline="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Group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(ร้อยละ)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Smart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Product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(ร้อยละ)</a:t>
                      </a:r>
                      <a:endParaRPr lang="th-TH" sz="1800" dirty="0">
                        <a:solidFill>
                          <a:schemeClr val="bg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เพิ่มมูลค่า</a:t>
                      </a:r>
                    </a:p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(กลุ่ม)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ตลาด</a:t>
                      </a:r>
                    </a:p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ครบวงจร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รายได้บาท/ราย/ปี</a:t>
                      </a:r>
                    </a:p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(มากกว่า)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ชม.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30/30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&gt;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180,000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ชร.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25/25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&gt;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180,000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พย.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30/30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&gt;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180,000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พร.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25/25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&gt;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180,000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นน.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30/30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&gt;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180,000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ลพ.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25/25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&gt;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180,000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741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ลป.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25/40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&gt;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180,000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มส.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25/25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&gt;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180,000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th-TH" sz="2000" b="1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smtClean="0"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27/29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94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smtClean="0">
                          <a:latin typeface="TH SarabunPSK" pitchFamily="34" charset="-34"/>
                          <a:cs typeface="TH SarabunPSK" pitchFamily="34" charset="-34"/>
                        </a:rPr>
                        <a:t>75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smtClean="0"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smtClean="0"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&gt;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180,000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71538" y="357166"/>
            <a:ext cx="7000924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Challenge </a:t>
            </a:r>
            <a:r>
              <a:rPr lang="th-TH" sz="4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en-US" sz="4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8 </a:t>
            </a:r>
            <a:r>
              <a:rPr lang="th-TH" sz="3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จังหวัดภาคเหนือ ปี 2561)</a:t>
            </a:r>
            <a:r>
              <a:rPr lang="en-US" sz="3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00166" y="35977"/>
            <a:ext cx="628654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Challenge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เทคโนโลยีการผลิตลำไย (ร้อยละ)</a:t>
            </a:r>
            <a:endParaRPr lang="th-TH" sz="3600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48" y="630855"/>
          <a:ext cx="9001152" cy="406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412"/>
                <a:gridCol w="1191633"/>
                <a:gridCol w="1170882"/>
                <a:gridCol w="1097702"/>
                <a:gridCol w="878161"/>
                <a:gridCol w="1317242"/>
                <a:gridCol w="1317242"/>
                <a:gridCol w="1170878"/>
              </a:tblGrid>
              <a:tr h="63273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จังหวัด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ตัดแต่งทรงพุ่ม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ตัดแต่งช่อผล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ปุ๋ยหมัก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ใต้ต้นลำไย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ปุ๋ยสั่งตัด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ใช้สาร</a:t>
                      </a:r>
                      <a:r>
                        <a:rPr lang="th-TH" sz="20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ชีว</a:t>
                      </a: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ภัณฑ์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แมลงผสมเกสร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น้ำระบบ</a:t>
                      </a:r>
                      <a:endParaRPr lang="en-US" sz="20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สปริง</a:t>
                      </a:r>
                      <a:r>
                        <a:rPr lang="th-TH" sz="20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เกอร์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51340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เชียงใหม่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ลำพูน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&gt;50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&gt;50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&gt;50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&gt;50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&gt;50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&gt;50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เชียงราย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น่าน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&gt;50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&gt;50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&gt;50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&gt;50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&gt;50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&gt;50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63273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พะเยา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20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63273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รวม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4.38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500042"/>
            <a:ext cx="9144000" cy="421484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928670"/>
          <a:ext cx="8572557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51"/>
                <a:gridCol w="1418555"/>
                <a:gridCol w="1428760"/>
                <a:gridCol w="1214446"/>
                <a:gridCol w="1285884"/>
                <a:gridCol w="928694"/>
                <a:gridCol w="1071567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จังหวัด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ลดอัตราการใช้</a:t>
                      </a:r>
                    </a:p>
                    <a:p>
                      <a:pPr algn="ctr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เมล็ดพันธุ์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ลดการใช้ปุ๋ยเคมี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ใช้ปุ๋ยพืชสด</a:t>
                      </a:r>
                    </a:p>
                    <a:p>
                      <a:pPr algn="ctr"/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ใช้สาร</a:t>
                      </a:r>
                      <a:r>
                        <a:rPr lang="th-TH" sz="20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ชีว</a:t>
                      </a: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ภัณฑ์</a:t>
                      </a:r>
                    </a:p>
                    <a:p>
                      <a:pPr algn="ctr"/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ปุ๋ยสั่งตัด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ลดการใช้สารเคมี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เชียงราย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แพร่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แม่ฮ่องสอน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20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30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ลำปาง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รวม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26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28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29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28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14414" y="214290"/>
            <a:ext cx="6286544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Challenge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เทคโนโลยีการผลิตข้าว (ร้อยละ)</a:t>
            </a:r>
            <a:endParaRPr lang="th-TH" sz="4000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4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857232"/>
            <a:ext cx="8572560" cy="3357586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500042"/>
            <a:ext cx="8786874" cy="63579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44" y="500042"/>
            <a:ext cx="8858312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ปี 2560 - 2561 ศึกษาวิจัยร่วมกับมหาวิทยาลัยแม่</a:t>
            </a:r>
            <a:r>
              <a:rPr kumimoji="0" lang="th-TH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โจ้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เรื่อง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“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การบริหารจัดการเทคโนโลยีเพื่อผลิตลำไยนอกฤดูในพื้นที่ภาคเหนือ ของประเทศไทย ระยะที่ 1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”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     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สภาพปัญหา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   1. ผลผลิตลำไยในฤดูล้นตลาด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                             2. ผลผลิตด้อยคุณภาพ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         		</a:t>
            </a:r>
            <a:r>
              <a:rPr lang="th-TH" sz="2400" b="1" dirty="0" smtClean="0"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 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3. การชักนำการออกดอกนอกฤดูมีเปอร์เซ็นต์แทงช่อดอกต่ำ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         		     4. ทัศนคติของเกษตรกรต่อการผลิตลำไยนอกฤดู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วัตถุประสงค์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 1. ศึกษาความต้องการของตลาดและต้นทุนการผลิต เพื่อวางแผนการผลิตอย่างยั่งยืน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	       </a:t>
            </a:r>
            <a:r>
              <a:rPr kumimoji="0" lang="th-TH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2. รวบรวม วิเคราะห์และสังเคราะห์เทคโนโลยีการผลิตลำไยนอกฤดู และติดตามการ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                       ประยุกต์ใช้เทคโนโลยีในพื้นที่ทดสอบ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 	       3. พัฒนาต้นแบบการส่งเสริมและถ่ายทอดเทคโนโลยีการผลิตลำไยนอกฤดู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กลุ่มพื้นที่เป้าหมาย  1. จังหวัดเชียงใหม่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2.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จังหวัดลำพูน  3. จังหวัดเชียงราย 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</a:t>
            </a:r>
            <a:r>
              <a:rPr kumimoji="0" lang="th-TH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ผลลัพธ์ ระยะที่ 1  * เกษตรกรเข้าร่วมโครงการ ทั้ง 3 พื้นที่ 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                                 - มีผลผลเพิ่มขึ้นเฉลี่ย ร้อยละ 44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                                 -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คุณภาพผลผลิต จาก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A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เป็น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AA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เพิ่มขึ้นเฉลี่ย ร้อยละ 48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                                   - ต้นทุนการผลิตลดลงเฉลี่ย ร้อยละ 20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ระยะที่ 2 อยู่ระหว่างการวางแผนส่งเสริมการผลิตฯในพื้นที่ ร่วมกับกรมส่งเสริมการเกษตร (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สสก.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H SarabunIT๙" pitchFamily="34" charset="-34"/>
                <a:ea typeface="Calibri" pitchFamily="34" charset="0"/>
                <a:cs typeface="TH SarabunIT๙" pitchFamily="34" charset="-34"/>
              </a:rPr>
              <a:t>6 ชม.) </a:t>
            </a:r>
            <a:endParaRPr kumimoji="0" lang="th-TH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571604" y="83665"/>
            <a:ext cx="6357982" cy="3794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2.  งานศึกษาวิจัยของ 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สสก.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 6 ชม.ร่วมกับสถาบันการศึกษา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1320</Words>
  <Application>Microsoft Office PowerPoint</Application>
  <PresentationFormat>On-screen Show (4:3)</PresentationFormat>
  <Paragraphs>416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366</cp:revision>
  <dcterms:created xsi:type="dcterms:W3CDTF">2017-01-13T03:08:33Z</dcterms:created>
  <dcterms:modified xsi:type="dcterms:W3CDTF">2018-01-10T03:54:32Z</dcterms:modified>
</cp:coreProperties>
</file>